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56"/>
  </p:notesMasterIdLst>
  <p:sldIdLst>
    <p:sldId id="256" r:id="rId3"/>
    <p:sldId id="301" r:id="rId4"/>
    <p:sldId id="294" r:id="rId5"/>
    <p:sldId id="306" r:id="rId6"/>
    <p:sldId id="307" r:id="rId7"/>
    <p:sldId id="258" r:id="rId8"/>
    <p:sldId id="263" r:id="rId9"/>
    <p:sldId id="262" r:id="rId10"/>
    <p:sldId id="311" r:id="rId11"/>
    <p:sldId id="317" r:id="rId12"/>
    <p:sldId id="318" r:id="rId13"/>
    <p:sldId id="319" r:id="rId14"/>
    <p:sldId id="320" r:id="rId15"/>
    <p:sldId id="270" r:id="rId16"/>
    <p:sldId id="290" r:id="rId17"/>
    <p:sldId id="291" r:id="rId18"/>
    <p:sldId id="292" r:id="rId19"/>
    <p:sldId id="289" r:id="rId20"/>
    <p:sldId id="271" r:id="rId21"/>
    <p:sldId id="267" r:id="rId22"/>
    <p:sldId id="272" r:id="rId23"/>
    <p:sldId id="293" r:id="rId24"/>
    <p:sldId id="309" r:id="rId25"/>
    <p:sldId id="312" r:id="rId26"/>
    <p:sldId id="295" r:id="rId27"/>
    <p:sldId id="286" r:id="rId28"/>
    <p:sldId id="304" r:id="rId29"/>
    <p:sldId id="305" r:id="rId30"/>
    <p:sldId id="264" r:id="rId31"/>
    <p:sldId id="265" r:id="rId32"/>
    <p:sldId id="273" r:id="rId33"/>
    <p:sldId id="278" r:id="rId34"/>
    <p:sldId id="279" r:id="rId35"/>
    <p:sldId id="280" r:id="rId36"/>
    <p:sldId id="308" r:id="rId37"/>
    <p:sldId id="310" r:id="rId38"/>
    <p:sldId id="269" r:id="rId39"/>
    <p:sldId id="316" r:id="rId40"/>
    <p:sldId id="315" r:id="rId41"/>
    <p:sldId id="275" r:id="rId42"/>
    <p:sldId id="296" r:id="rId43"/>
    <p:sldId id="297" r:id="rId44"/>
    <p:sldId id="266" r:id="rId45"/>
    <p:sldId id="268" r:id="rId46"/>
    <p:sldId id="283" r:id="rId47"/>
    <p:sldId id="284" r:id="rId48"/>
    <p:sldId id="282" r:id="rId49"/>
    <p:sldId id="261" r:id="rId50"/>
    <p:sldId id="302" r:id="rId51"/>
    <p:sldId id="298" r:id="rId52"/>
    <p:sldId id="257" r:id="rId53"/>
    <p:sldId id="314" r:id="rId54"/>
    <p:sldId id="28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EFA19"/>
    <a:srgbClr val="FED60E"/>
    <a:srgbClr val="AD36DC"/>
    <a:srgbClr val="23443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0" d="100"/>
          <a:sy n="80" d="100"/>
        </p:scale>
        <p:origin x="-114" y="-57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0"/>
  <c:chart>
    <c:title>
      <c:tx>
        <c:rich>
          <a:bodyPr/>
          <a:lstStyle/>
          <a:p>
            <a:pPr>
              <a:defRPr/>
            </a:pPr>
            <a:r>
              <a:rPr lang="en-US" dirty="0" smtClean="0"/>
              <a:t>Students</a:t>
            </a:r>
            <a:r>
              <a:rPr lang="en-US" baseline="0" dirty="0" smtClean="0"/>
              <a:t> Achieving P-Level 6 by Age 9</a:t>
            </a:r>
            <a:endParaRPr lang="en-US" dirty="0"/>
          </a:p>
        </c:rich>
      </c:tx>
      <c:layout/>
    </c:title>
    <c:plotArea>
      <c:layout/>
      <c:barChart>
        <c:barDir val="col"/>
        <c:grouping val="clustered"/>
        <c:ser>
          <c:idx val="0"/>
          <c:order val="0"/>
          <c:tx>
            <c:strRef>
              <c:f>Sheet1!$B$1</c:f>
              <c:strCache>
                <c:ptCount val="1"/>
                <c:pt idx="0">
                  <c:v>Series 1</c:v>
                </c:pt>
              </c:strCache>
            </c:strRef>
          </c:tx>
          <c:spPr>
            <a:solidFill>
              <a:srgbClr val="3366FF"/>
            </a:solidFill>
          </c:spPr>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Sheet1!$A$2:$A$3</c:f>
              <c:strCache>
                <c:ptCount val="2"/>
                <c:pt idx="0">
                  <c:v>Early Access to Language</c:v>
                </c:pt>
                <c:pt idx="1">
                  <c:v>Late Acess to Language</c:v>
                </c:pt>
              </c:strCache>
            </c:strRef>
          </c:cat>
          <c:val>
            <c:numRef>
              <c:f>Sheet1!$B$2:$B$3</c:f>
              <c:numCache>
                <c:formatCode>General</c:formatCode>
                <c:ptCount val="2"/>
                <c:pt idx="0">
                  <c:v>78</c:v>
                </c:pt>
                <c:pt idx="1">
                  <c:v>22</c:v>
                </c:pt>
              </c:numCache>
            </c:numRef>
          </c:val>
          <c:extLst xmlns:c16r2="http://schemas.microsoft.com/office/drawing/2015/06/chart">
            <c:ext xmlns:c16="http://schemas.microsoft.com/office/drawing/2014/chart" uri="{C3380CC4-5D6E-409C-BE32-E72D297353CC}">
              <c16:uniqueId val="{00000000-4A19-435A-8FF1-001C3482B421}"/>
            </c:ext>
          </c:extLst>
        </c:ser>
        <c:dLbls/>
        <c:axId val="48541056"/>
        <c:axId val="48891008"/>
      </c:barChart>
      <c:catAx>
        <c:axId val="48541056"/>
        <c:scaling>
          <c:orientation val="minMax"/>
        </c:scaling>
        <c:axPos val="b"/>
        <c:numFmt formatCode="General" sourceLinked="0"/>
        <c:tickLblPos val="nextTo"/>
        <c:crossAx val="48891008"/>
        <c:crosses val="autoZero"/>
        <c:auto val="1"/>
        <c:lblAlgn val="ctr"/>
        <c:lblOffset val="100"/>
      </c:catAx>
      <c:valAx>
        <c:axId val="48891008"/>
        <c:scaling>
          <c:orientation val="minMax"/>
          <c:max val="100"/>
        </c:scaling>
        <c:axPos val="l"/>
        <c:title>
          <c:tx>
            <c:rich>
              <a:bodyPr rot="-5400000" vert="horz"/>
              <a:lstStyle/>
              <a:p>
                <a:pPr>
                  <a:defRPr/>
                </a:pPr>
                <a:r>
                  <a:rPr lang="en-US" dirty="0" smtClean="0"/>
                  <a:t>Percentage</a:t>
                </a:r>
                <a:endParaRPr lang="en-US" dirty="0"/>
              </a:p>
            </c:rich>
          </c:tx>
          <c:layout/>
        </c:title>
        <c:numFmt formatCode="General" sourceLinked="1"/>
        <c:tickLblPos val="nextTo"/>
        <c:crossAx val="48541056"/>
        <c:crosses val="autoZero"/>
        <c:crossBetween val="between"/>
        <c:majorUnit val="20"/>
      </c:valAx>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barChart>
        <c:barDir val="col"/>
        <c:grouping val="clustered"/>
        <c:ser>
          <c:idx val="0"/>
          <c:order val="0"/>
          <c:tx>
            <c:strRef>
              <c:f>Sheet1!$B$1</c:f>
              <c:strCache>
                <c:ptCount val="1"/>
                <c:pt idx="0">
                  <c:v>Series 1</c:v>
                </c:pt>
              </c:strCache>
            </c:strRef>
          </c:tx>
          <c:dPt>
            <c:idx val="0"/>
            <c:spPr>
              <a:solidFill>
                <a:srgbClr val="3366FF"/>
              </a:solidFill>
            </c:spPr>
            <c:extLst xmlns:c16r2="http://schemas.microsoft.com/office/drawing/2015/06/chart">
              <c:ext xmlns:c16="http://schemas.microsoft.com/office/drawing/2014/chart" uri="{C3380CC4-5D6E-409C-BE32-E72D297353CC}">
                <c16:uniqueId val="{00000001-CA44-45BB-9B3C-6DD50E91C276}"/>
              </c:ext>
            </c:extLst>
          </c:dPt>
          <c:dPt>
            <c:idx val="1"/>
            <c:spPr>
              <a:solidFill>
                <a:srgbClr val="3366FF"/>
              </a:solidFill>
            </c:spPr>
            <c:extLst xmlns:c16r2="http://schemas.microsoft.com/office/drawing/2015/06/chart">
              <c:ext xmlns:c16="http://schemas.microsoft.com/office/drawing/2014/chart" uri="{C3380CC4-5D6E-409C-BE32-E72D297353CC}">
                <c16:uniqueId val="{00000003-CA44-45BB-9B3C-6DD50E91C276}"/>
              </c:ext>
            </c:extLst>
          </c:dPt>
          <c:dPt>
            <c:idx val="2"/>
            <c:spPr>
              <a:solidFill>
                <a:srgbClr val="FF0000"/>
              </a:solidFill>
            </c:spPr>
            <c:extLst xmlns:c16r2="http://schemas.microsoft.com/office/drawing/2015/06/chart">
              <c:ext xmlns:c16="http://schemas.microsoft.com/office/drawing/2014/chart" uri="{C3380CC4-5D6E-409C-BE32-E72D297353CC}">
                <c16:uniqueId val="{00000005-CA44-45BB-9B3C-6DD50E91C276}"/>
              </c:ext>
            </c:extLst>
          </c:dPt>
          <c:dPt>
            <c:idx val="3"/>
            <c:spPr>
              <a:solidFill>
                <a:srgbClr val="FF0000"/>
              </a:solidFill>
            </c:spPr>
            <c:extLst xmlns:c16r2="http://schemas.microsoft.com/office/drawing/2015/06/chart">
              <c:ext xmlns:c16="http://schemas.microsoft.com/office/drawing/2014/chart" uri="{C3380CC4-5D6E-409C-BE32-E72D297353CC}">
                <c16:uniqueId val="{00000007-CA44-45BB-9B3C-6DD50E91C276}"/>
              </c:ext>
            </c:extLst>
          </c:dPt>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Sheet1!$A$2:$A$5</c:f>
              <c:strCache>
                <c:ptCount val="4"/>
                <c:pt idx="0">
                  <c:v>Parents Sign</c:v>
                </c:pt>
                <c:pt idx="1">
                  <c:v>Parents Don't Sign</c:v>
                </c:pt>
                <c:pt idx="2">
                  <c:v>EC or K</c:v>
                </c:pt>
                <c:pt idx="3">
                  <c:v>No EC or K</c:v>
                </c:pt>
              </c:strCache>
            </c:strRef>
          </c:cat>
          <c:val>
            <c:numRef>
              <c:f>Sheet1!$B$2:$B$5</c:f>
              <c:numCache>
                <c:formatCode>General</c:formatCode>
                <c:ptCount val="4"/>
                <c:pt idx="0">
                  <c:v>90</c:v>
                </c:pt>
                <c:pt idx="1">
                  <c:v>10</c:v>
                </c:pt>
                <c:pt idx="2">
                  <c:v>80</c:v>
                </c:pt>
                <c:pt idx="3">
                  <c:v>20</c:v>
                </c:pt>
              </c:numCache>
            </c:numRef>
          </c:val>
          <c:extLst xmlns:c16r2="http://schemas.microsoft.com/office/drawing/2015/06/chart">
            <c:ext xmlns:c16="http://schemas.microsoft.com/office/drawing/2014/chart" uri="{C3380CC4-5D6E-409C-BE32-E72D297353CC}">
              <c16:uniqueId val="{00000008-CA44-45BB-9B3C-6DD50E91C276}"/>
            </c:ext>
          </c:extLst>
        </c:ser>
        <c:dLbls>
          <c:showVal val="1"/>
        </c:dLbls>
        <c:axId val="49006080"/>
        <c:axId val="49007616"/>
      </c:barChart>
      <c:catAx>
        <c:axId val="49006080"/>
        <c:scaling>
          <c:orientation val="minMax"/>
        </c:scaling>
        <c:axPos val="b"/>
        <c:numFmt formatCode="General" sourceLinked="0"/>
        <c:tickLblPos val="nextTo"/>
        <c:crossAx val="49007616"/>
        <c:crosses val="autoZero"/>
        <c:auto val="1"/>
        <c:lblAlgn val="ctr"/>
        <c:lblOffset val="100"/>
      </c:catAx>
      <c:valAx>
        <c:axId val="49007616"/>
        <c:scaling>
          <c:orientation val="minMax"/>
        </c:scaling>
        <c:axPos val="l"/>
        <c:title>
          <c:tx>
            <c:rich>
              <a:bodyPr rot="-5400000" vert="horz"/>
              <a:lstStyle/>
              <a:p>
                <a:pPr>
                  <a:defRPr/>
                </a:pPr>
                <a:r>
                  <a:rPr lang="en-US" dirty="0" smtClean="0"/>
                  <a:t>Percentage</a:t>
                </a:r>
                <a:endParaRPr lang="en-US" dirty="0"/>
              </a:p>
            </c:rich>
          </c:tx>
        </c:title>
        <c:numFmt formatCode="General" sourceLinked="1"/>
        <c:tickLblPos val="nextTo"/>
        <c:crossAx val="49006080"/>
        <c:crosses val="autoZero"/>
        <c:crossBetween val="between"/>
        <c:majorUnit val="20"/>
      </c:valAx>
    </c:plotArea>
    <c:plotVisOnly val="1"/>
    <c:dispBlanksAs val="gap"/>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C40C0-1340-4C98-AB93-7E431FF326A4}" type="datetimeFigureOut">
              <a:rPr lang="en-US" smtClean="0"/>
              <a:pPr/>
              <a:t>11/15/2017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5DE64-DF06-47BE-B393-C82E7A19A3B3}" type="slidenum">
              <a:rPr lang="en-US" smtClean="0"/>
              <a:pPr/>
              <a:t>‹#›</a:t>
            </a:fld>
            <a:endParaRPr lang="en-US"/>
          </a:p>
        </p:txBody>
      </p:sp>
    </p:spTree>
    <p:extLst>
      <p:ext uri="{BB962C8B-B14F-4D97-AF65-F5344CB8AC3E}">
        <p14:creationId xmlns:p14="http://schemas.microsoft.com/office/powerpoint/2010/main" xmlns="" val="257594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in Microsoft Publisher.</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4</a:t>
            </a:fld>
            <a:endParaRPr lang="en-US"/>
          </a:p>
        </p:txBody>
      </p:sp>
    </p:spTree>
    <p:extLst>
      <p:ext uri="{BB962C8B-B14F-4D97-AF65-F5344CB8AC3E}">
        <p14:creationId xmlns:p14="http://schemas.microsoft.com/office/powerpoint/2010/main" xmlns="" val="31988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Click on the link above.</a:t>
            </a:r>
            <a:endParaRPr lang="en-US" sz="1600" dirty="0"/>
          </a:p>
        </p:txBody>
      </p:sp>
      <p:sp>
        <p:nvSpPr>
          <p:cNvPr id="4" name="Slide Number Placeholder 3"/>
          <p:cNvSpPr>
            <a:spLocks noGrp="1"/>
          </p:cNvSpPr>
          <p:nvPr>
            <p:ph type="sldNum" sz="quarter" idx="10"/>
          </p:nvPr>
        </p:nvSpPr>
        <p:spPr/>
        <p:txBody>
          <a:bodyPr/>
          <a:lstStyle/>
          <a:p>
            <a:fld id="{37809D77-6270-417D-B912-9E40620F0D03}" type="slidenum">
              <a:rPr lang="en-US" smtClean="0"/>
              <a:pPr/>
              <a:t>18</a:t>
            </a:fld>
            <a:endParaRPr lang="en-US"/>
          </a:p>
        </p:txBody>
      </p:sp>
    </p:spTree>
    <p:extLst>
      <p:ext uri="{BB962C8B-B14F-4D97-AF65-F5344CB8AC3E}">
        <p14:creationId xmlns:p14="http://schemas.microsoft.com/office/powerpoint/2010/main" xmlns="" val="396737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most</a:t>
            </a:r>
            <a:r>
              <a:rPr lang="en-US" baseline="0" dirty="0" smtClean="0"/>
              <a:t> current and ongoing brain research in the country not tied to a medical facility.</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20</a:t>
            </a:fld>
            <a:endParaRPr lang="en-US"/>
          </a:p>
        </p:txBody>
      </p:sp>
    </p:spTree>
    <p:extLst>
      <p:ext uri="{BB962C8B-B14F-4D97-AF65-F5344CB8AC3E}">
        <p14:creationId xmlns:p14="http://schemas.microsoft.com/office/powerpoint/2010/main" xmlns="" val="2635088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TODs, SLPs, and psychologists typically say, “Because</a:t>
            </a:r>
            <a:r>
              <a:rPr lang="en-US" baseline="0" dirty="0" smtClean="0"/>
              <a:t> of the child’s deafness or hearing impairment…”</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21</a:t>
            </a:fld>
            <a:endParaRPr lang="en-US"/>
          </a:p>
        </p:txBody>
      </p:sp>
    </p:spTree>
    <p:extLst>
      <p:ext uri="{BB962C8B-B14F-4D97-AF65-F5344CB8AC3E}">
        <p14:creationId xmlns:p14="http://schemas.microsoft.com/office/powerpoint/2010/main" xmlns="" val="1729850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Wikipedia’s definition of language deprivation.</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22</a:t>
            </a:fld>
            <a:endParaRPr lang="en-US"/>
          </a:p>
        </p:txBody>
      </p:sp>
    </p:spTree>
    <p:extLst>
      <p:ext uri="{BB962C8B-B14F-4D97-AF65-F5344CB8AC3E}">
        <p14:creationId xmlns:p14="http://schemas.microsoft.com/office/powerpoint/2010/main" xmlns="" val="331619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 do not have early fluent and meaningful communication, they do not feel safe. That impedes</a:t>
            </a:r>
            <a:r>
              <a:rPr lang="en-US" baseline="0" dirty="0" smtClean="0"/>
              <a:t> movement up the hierarchy.</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23</a:t>
            </a:fld>
            <a:endParaRPr lang="en-US"/>
          </a:p>
        </p:txBody>
      </p:sp>
    </p:spTree>
    <p:extLst>
      <p:ext uri="{BB962C8B-B14F-4D97-AF65-F5344CB8AC3E}">
        <p14:creationId xmlns:p14="http://schemas.microsoft.com/office/powerpoint/2010/main" xmlns="" val="4251797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to argue against using an interpreter vs being in a</a:t>
            </a:r>
            <a:r>
              <a:rPr lang="en-US" baseline="0" dirty="0" smtClean="0"/>
              <a:t> bilingual environment with critical mass.</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24</a:t>
            </a:fld>
            <a:endParaRPr lang="en-US"/>
          </a:p>
        </p:txBody>
      </p:sp>
    </p:spTree>
    <p:extLst>
      <p:ext uri="{BB962C8B-B14F-4D97-AF65-F5344CB8AC3E}">
        <p14:creationId xmlns:p14="http://schemas.microsoft.com/office/powerpoint/2010/main" xmlns="" val="360259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0"/>
            <a:ext cx="5560060" cy="4327808"/>
          </a:xfrm>
        </p:spPr>
        <p:txBody>
          <a:bodyPr/>
          <a:lstStyle/>
          <a:p>
            <a:r>
              <a:rPr lang="en-US" dirty="0" smtClean="0"/>
              <a:t>This</a:t>
            </a:r>
            <a:r>
              <a:rPr lang="en-US" baseline="0" dirty="0" smtClean="0"/>
              <a:t> shows an education through an interpreter vs direct access to education. </a:t>
            </a:r>
            <a:r>
              <a:rPr lang="en-US" sz="1200" dirty="0" smtClean="0">
                <a:solidFill>
                  <a:srgbClr val="00B050"/>
                </a:solidFill>
              </a:rPr>
              <a:t>Two percent (2%) </a:t>
            </a:r>
            <a:r>
              <a:rPr lang="en-US" sz="1200" dirty="0" smtClean="0"/>
              <a:t>of the world’s Deaf population has access to education in sign language. [2]</a:t>
            </a:r>
            <a:endParaRPr lang="en-US" dirty="0" smtClean="0"/>
          </a:p>
          <a:p>
            <a:endParaRPr lang="en-US" dirty="0"/>
          </a:p>
          <a:p>
            <a:r>
              <a:rPr lang="en-US" dirty="0" smtClean="0"/>
              <a:t>Plato proposed a theory that if prisoners in a cave were not allowed to see anything except shadows on a wall, created by puppeteers, they would think that the puppets they saw were real.</a:t>
            </a:r>
          </a:p>
          <a:p>
            <a:endParaRPr lang="en-US" dirty="0"/>
          </a:p>
          <a:p>
            <a:r>
              <a:rPr lang="en-US" dirty="0" smtClean="0"/>
              <a:t>If they escaped, they would see the true form of reality illuminated by the sun. They would truly be free.</a:t>
            </a:r>
          </a:p>
          <a:p>
            <a:endParaRPr lang="en-US" dirty="0"/>
          </a:p>
          <a:p>
            <a:r>
              <a:rPr lang="en-US" dirty="0" smtClean="0"/>
              <a:t>I’d like to take it a step further. How does this apply to you today? I want you to think of the education you’ve had compared to other Deaf people. You had direct access to your peers, your teachers, and the curriculum. You perceive reality in its true form. Your minds are free.</a:t>
            </a:r>
          </a:p>
          <a:p>
            <a:endParaRPr lang="en-US" dirty="0"/>
          </a:p>
          <a:p>
            <a:r>
              <a:rPr lang="en-US" dirty="0" smtClean="0"/>
              <a:t>Many Deaf kids don’t have direct access to their education or to the world around them. They have incomplete access through only one language, through technology alone, or through an interpreter. Are they seeing the real thing, or are they seeing shadows made by puppeteers?</a:t>
            </a:r>
          </a:p>
          <a:p>
            <a:endParaRPr lang="en-US" dirty="0"/>
          </a:p>
        </p:txBody>
      </p:sp>
      <p:sp>
        <p:nvSpPr>
          <p:cNvPr id="4" name="Slide Number Placeholder 3"/>
          <p:cNvSpPr>
            <a:spLocks noGrp="1"/>
          </p:cNvSpPr>
          <p:nvPr>
            <p:ph type="sldNum" sz="quarter" idx="10"/>
          </p:nvPr>
        </p:nvSpPr>
        <p:spPr/>
        <p:txBody>
          <a:bodyPr/>
          <a:lstStyle/>
          <a:p>
            <a:fld id="{C7E275C1-8D95-4D61-929E-28EE6058CC50}" type="slidenum">
              <a:rPr lang="en-US" smtClean="0"/>
              <a:pPr/>
              <a:t>26</a:t>
            </a:fld>
            <a:endParaRPr lang="en-US"/>
          </a:p>
        </p:txBody>
      </p:sp>
    </p:spTree>
    <p:extLst>
      <p:ext uri="{BB962C8B-B14F-4D97-AF65-F5344CB8AC3E}">
        <p14:creationId xmlns:p14="http://schemas.microsoft.com/office/powerpoint/2010/main" xmlns="" val="65965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smtClean="0"/>
              <a:t>Obstacles include no critical mass of peers, few, weak adult language models, and no direct access to communication, her peers, her teachers, and the curriculum</a:t>
            </a:r>
          </a:p>
          <a:p>
            <a:pPr marL="285750" indent="-285750">
              <a:buFont typeface="Arial" panose="020B0604020202020204" pitchFamily="34" charset="0"/>
              <a:buChar char="•"/>
            </a:pPr>
            <a:r>
              <a:rPr lang="en-US" sz="1200" b="1" dirty="0" smtClean="0"/>
              <a:t>Remove the obstacles to see growth</a:t>
            </a:r>
          </a:p>
          <a:p>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27</a:t>
            </a:fld>
            <a:endParaRPr lang="en-US"/>
          </a:p>
        </p:txBody>
      </p:sp>
    </p:spTree>
    <p:extLst>
      <p:ext uri="{BB962C8B-B14F-4D97-AF65-F5344CB8AC3E}">
        <p14:creationId xmlns:p14="http://schemas.microsoft.com/office/powerpoint/2010/main" xmlns="" val="20045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child assessed through the KSD Outreach Team. I described</a:t>
            </a:r>
            <a:r>
              <a:rPr lang="en-US" baseline="0" dirty="0" smtClean="0"/>
              <a:t> an analogy comparing this child to Harry Potter. I claimed that all this child needed was to tap into another language, ASL, and that he needed to do it among other children like himself to unlock hidden abilities.</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30</a:t>
            </a:fld>
            <a:endParaRPr lang="en-US"/>
          </a:p>
        </p:txBody>
      </p:sp>
    </p:spTree>
    <p:extLst>
      <p:ext uri="{BB962C8B-B14F-4D97-AF65-F5344CB8AC3E}">
        <p14:creationId xmlns:p14="http://schemas.microsoft.com/office/powerpoint/2010/main" xmlns="" val="83280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Illusion</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32</a:t>
            </a:fld>
            <a:endParaRPr lang="en-US"/>
          </a:p>
        </p:txBody>
      </p:sp>
    </p:spTree>
    <p:extLst>
      <p:ext uri="{BB962C8B-B14F-4D97-AF65-F5344CB8AC3E}">
        <p14:creationId xmlns:p14="http://schemas.microsoft.com/office/powerpoint/2010/main" xmlns="" val="321873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Created in Microsoft Publisher.</a:t>
            </a:r>
          </a:p>
          <a:p>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5</a:t>
            </a:fld>
            <a:endParaRPr lang="en-US"/>
          </a:p>
        </p:txBody>
      </p:sp>
    </p:spTree>
    <p:extLst>
      <p:ext uri="{BB962C8B-B14F-4D97-AF65-F5344CB8AC3E}">
        <p14:creationId xmlns:p14="http://schemas.microsoft.com/office/powerpoint/2010/main" xmlns="" val="190114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from the Storyboard That! App.</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33</a:t>
            </a:fld>
            <a:endParaRPr lang="en-US"/>
          </a:p>
        </p:txBody>
      </p:sp>
    </p:spTree>
    <p:extLst>
      <p:ext uri="{BB962C8B-B14F-4D97-AF65-F5344CB8AC3E}">
        <p14:creationId xmlns:p14="http://schemas.microsoft.com/office/powerpoint/2010/main" xmlns="" val="384016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Leo and Eli are Kindergarteners who are Kindergarten ready.</a:t>
            </a:r>
          </a:p>
          <a:p>
            <a:endParaRPr lang="en-US" dirty="0" smtClean="0"/>
          </a:p>
          <a:p>
            <a:r>
              <a:rPr lang="en-US" dirty="0" smtClean="0"/>
              <a:t>Typically only 5 to 10% of all Deaf kids in the state of Kansas are Kindergarten ready.</a:t>
            </a:r>
          </a:p>
          <a:p>
            <a:endParaRPr lang="en-US" dirty="0"/>
          </a:p>
          <a:p>
            <a:r>
              <a:rPr lang="en-US" dirty="0" smtClean="0"/>
              <a:t>Most of those kids come from families where both parents are Deaf.</a:t>
            </a:r>
          </a:p>
          <a:p>
            <a:endParaRPr lang="en-US" dirty="0"/>
          </a:p>
          <a:p>
            <a:r>
              <a:rPr lang="en-US" dirty="0" smtClean="0"/>
              <a:t>These parents are hearing. Their daughters are hearing.</a:t>
            </a:r>
          </a:p>
          <a:p>
            <a:endParaRPr lang="en-US" dirty="0"/>
          </a:p>
          <a:p>
            <a:r>
              <a:rPr lang="en-US" dirty="0" smtClean="0"/>
              <a:t>Leo and Eli came to America 19 months ago with NO LANGUAGE.</a:t>
            </a:r>
          </a:p>
          <a:p>
            <a:endParaRPr lang="en-US" dirty="0"/>
          </a:p>
          <a:p>
            <a:r>
              <a:rPr lang="en-US" dirty="0" smtClean="0"/>
              <a:t>Kindergarten ready in 19 months! How is this possible? The entire family signed to them and read books to them.</a:t>
            </a:r>
          </a:p>
          <a:p>
            <a:endParaRPr lang="en-US" dirty="0"/>
          </a:p>
          <a:p>
            <a:r>
              <a:rPr lang="en-US" dirty="0" smtClean="0"/>
              <a:t>Leo and Eli had continual access to ASL AND English. There’s no OR here.</a:t>
            </a:r>
          </a:p>
          <a:p>
            <a:endParaRPr lang="en-US" dirty="0"/>
          </a:p>
          <a:p>
            <a:r>
              <a:rPr lang="en-US" dirty="0" smtClean="0"/>
              <a:t>ASL           AND            English.</a:t>
            </a:r>
          </a:p>
          <a:p>
            <a:endParaRPr lang="en-US" dirty="0"/>
          </a:p>
          <a:p>
            <a:r>
              <a:rPr lang="en-US" dirty="0" smtClean="0"/>
              <a:t>Resource:  “Signs For Me”</a:t>
            </a:r>
            <a:endParaRPr lang="en-US" dirty="0"/>
          </a:p>
        </p:txBody>
      </p:sp>
      <p:sp>
        <p:nvSpPr>
          <p:cNvPr id="4" name="Slide Number Placeholder 3"/>
          <p:cNvSpPr>
            <a:spLocks noGrp="1"/>
          </p:cNvSpPr>
          <p:nvPr>
            <p:ph type="sldNum" sz="quarter" idx="10"/>
          </p:nvPr>
        </p:nvSpPr>
        <p:spPr/>
        <p:txBody>
          <a:bodyPr/>
          <a:lstStyle/>
          <a:p>
            <a:fld id="{37809D77-6270-417D-B912-9E40620F0D03}" type="slidenum">
              <a:rPr lang="en-US" smtClean="0"/>
              <a:pPr/>
              <a:t>39</a:t>
            </a:fld>
            <a:endParaRPr lang="en-US"/>
          </a:p>
        </p:txBody>
      </p:sp>
    </p:spTree>
    <p:extLst>
      <p:ext uri="{BB962C8B-B14F-4D97-AF65-F5344CB8AC3E}">
        <p14:creationId xmlns:p14="http://schemas.microsoft.com/office/powerpoint/2010/main" xmlns="" val="4199496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TV</a:t>
            </a:r>
            <a:r>
              <a:rPr lang="en-US" baseline="0" dirty="0" smtClean="0"/>
              <a:t> show based on triage: treating soldiers so they can get back to the war.</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43</a:t>
            </a:fld>
            <a:endParaRPr lang="en-US"/>
          </a:p>
        </p:txBody>
      </p:sp>
    </p:spTree>
    <p:extLst>
      <p:ext uri="{BB962C8B-B14F-4D97-AF65-F5344CB8AC3E}">
        <p14:creationId xmlns:p14="http://schemas.microsoft.com/office/powerpoint/2010/main" xmlns="" val="2379133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Saving students’ lives by providing language and communication.</a:t>
            </a:r>
            <a:endParaRPr lang="en-US" dirty="0"/>
          </a:p>
        </p:txBody>
      </p:sp>
      <p:sp>
        <p:nvSpPr>
          <p:cNvPr id="4" name="Slide Number Placeholder 3"/>
          <p:cNvSpPr>
            <a:spLocks noGrp="1"/>
          </p:cNvSpPr>
          <p:nvPr>
            <p:ph type="sldNum" sz="quarter" idx="10"/>
          </p:nvPr>
        </p:nvSpPr>
        <p:spPr/>
        <p:txBody>
          <a:bodyPr/>
          <a:lstStyle/>
          <a:p>
            <a:fld id="{6778A871-70DD-48B6-AF76-F95F07032E08}" type="slidenum">
              <a:rPr lang="en-US" smtClean="0"/>
              <a:pPr/>
              <a:t>44</a:t>
            </a:fld>
            <a:endParaRPr lang="en-US"/>
          </a:p>
        </p:txBody>
      </p:sp>
    </p:spTree>
    <p:extLst>
      <p:ext uri="{BB962C8B-B14F-4D97-AF65-F5344CB8AC3E}">
        <p14:creationId xmlns:p14="http://schemas.microsoft.com/office/powerpoint/2010/main" xmlns="" val="1517570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we do teach</a:t>
            </a:r>
            <a:r>
              <a:rPr lang="en-US" baseline="0" dirty="0" smtClean="0"/>
              <a:t> transitions, CLs, NMMs, etc.  Robust vocabulary development is needed.</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45</a:t>
            </a:fld>
            <a:endParaRPr lang="en-US"/>
          </a:p>
        </p:txBody>
      </p:sp>
    </p:spTree>
    <p:extLst>
      <p:ext uri="{BB962C8B-B14F-4D97-AF65-F5344CB8AC3E}">
        <p14:creationId xmlns:p14="http://schemas.microsoft.com/office/powerpoint/2010/main" xmlns="" val="772538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from the Language Processing Test (SLP test).</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46</a:t>
            </a:fld>
            <a:endParaRPr lang="en-US"/>
          </a:p>
        </p:txBody>
      </p:sp>
    </p:spTree>
    <p:extLst>
      <p:ext uri="{BB962C8B-B14F-4D97-AF65-F5344CB8AC3E}">
        <p14:creationId xmlns:p14="http://schemas.microsoft.com/office/powerpoint/2010/main" xmlns="" val="2461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Nuff</a:t>
            </a:r>
            <a:r>
              <a:rPr lang="en-US" dirty="0" smtClean="0"/>
              <a:t> said!</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48</a:t>
            </a:fld>
            <a:endParaRPr lang="en-US"/>
          </a:p>
        </p:txBody>
      </p:sp>
    </p:spTree>
    <p:extLst>
      <p:ext uri="{BB962C8B-B14F-4D97-AF65-F5344CB8AC3E}">
        <p14:creationId xmlns:p14="http://schemas.microsoft.com/office/powerpoint/2010/main" xmlns="" val="2262381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9D77-6270-417D-B912-9E40620F0D03}" type="slidenum">
              <a:rPr lang="en-US" smtClean="0"/>
              <a:pPr/>
              <a:t>52</a:t>
            </a:fld>
            <a:endParaRPr lang="en-US"/>
          </a:p>
        </p:txBody>
      </p:sp>
    </p:spTree>
    <p:extLst>
      <p:ext uri="{BB962C8B-B14F-4D97-AF65-F5344CB8AC3E}">
        <p14:creationId xmlns:p14="http://schemas.microsoft.com/office/powerpoint/2010/main" xmlns="" val="3870804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543080"/>
          </a:xfrm>
        </p:spPr>
        <p:txBody>
          <a:bodyPr/>
          <a:lstStyle/>
          <a:p>
            <a:r>
              <a:rPr lang="en-US" sz="3600" b="1" dirty="0" smtClean="0"/>
              <a:t>Fluent bilingual DHH children who are kindergarten-ready:</a:t>
            </a:r>
          </a:p>
          <a:p>
            <a:pPr lvl="1"/>
            <a:r>
              <a:rPr lang="en-US" sz="3200" b="1" dirty="0" smtClean="0"/>
              <a:t>Do</a:t>
            </a:r>
            <a:r>
              <a:rPr lang="en-US" sz="3200" b="1" baseline="0" dirty="0" smtClean="0"/>
              <a:t> not rely on governmental assistance </a:t>
            </a:r>
          </a:p>
          <a:p>
            <a:pPr lvl="1"/>
            <a:r>
              <a:rPr lang="en-US" sz="3200" b="1" dirty="0" smtClean="0"/>
              <a:t>Have no language delays</a:t>
            </a:r>
          </a:p>
          <a:p>
            <a:pPr lvl="1"/>
            <a:r>
              <a:rPr lang="en-US" sz="3200" b="1" dirty="0" smtClean="0"/>
              <a:t>Have higher reading scores (Chamberlain &amp; Mayberry, 2008)</a:t>
            </a:r>
          </a:p>
          <a:p>
            <a:pPr lvl="1"/>
            <a:r>
              <a:rPr lang="en-US" sz="3200" b="1" dirty="0" smtClean="0"/>
              <a:t>Score better on the SAT and ACT</a:t>
            </a:r>
          </a:p>
          <a:p>
            <a:pPr lvl="1"/>
            <a:r>
              <a:rPr lang="en-US" sz="3200" b="1" dirty="0" smtClean="0"/>
              <a:t>Graduate from college or a technical program</a:t>
            </a:r>
          </a:p>
          <a:p>
            <a:pPr lvl="1"/>
            <a:r>
              <a:rPr lang="en-US" sz="3200" b="1" dirty="0" smtClean="0"/>
              <a:t>Get good jobs, get higher paying jobs, and pay taxes</a:t>
            </a:r>
          </a:p>
          <a:p>
            <a:endParaRPr lang="en-US" dirty="0" smtClean="0"/>
          </a:p>
          <a:p>
            <a:r>
              <a:rPr lang="en-US" dirty="0" smtClean="0"/>
              <a:t>This is from the American Civil War era. </a:t>
            </a:r>
          </a:p>
          <a:p>
            <a:endParaRPr lang="en-US" dirty="0"/>
          </a:p>
          <a:p>
            <a:r>
              <a:rPr lang="en-US" dirty="0" smtClean="0"/>
              <a:t>African Americans still struggle today because a group of people decided their fate for them, influencing their culture, language, and education.</a:t>
            </a:r>
          </a:p>
          <a:p>
            <a:endParaRPr lang="en-US" dirty="0"/>
          </a:p>
          <a:p>
            <a:r>
              <a:rPr lang="en-US" dirty="0" smtClean="0"/>
              <a:t>Even with the successes of the Civil Rights movement, we have turmoil in Ferguson, Missouri and many other places in America.</a:t>
            </a:r>
          </a:p>
          <a:p>
            <a:endParaRPr lang="en-US" dirty="0"/>
          </a:p>
          <a:p>
            <a:r>
              <a:rPr lang="en-US" dirty="0" smtClean="0"/>
              <a:t>Women in America have fought for and won many rights, but still struggle for respect and equal pay.</a:t>
            </a:r>
          </a:p>
          <a:p>
            <a:endParaRPr lang="en-US" dirty="0"/>
          </a:p>
          <a:p>
            <a:r>
              <a:rPr lang="en-US" dirty="0" smtClean="0"/>
              <a:t>Native Americans have been “compensated” for the loss of their lands.</a:t>
            </a:r>
          </a:p>
          <a:p>
            <a:endParaRPr lang="en-US" dirty="0"/>
          </a:p>
          <a:p>
            <a:r>
              <a:rPr lang="en-US" dirty="0" smtClean="0"/>
              <a:t>The LGBT community still struggles today with issues of marriage and even which bathrooms they are allowed to choose.</a:t>
            </a:r>
          </a:p>
          <a:p>
            <a:endParaRPr lang="en-US" dirty="0"/>
          </a:p>
          <a:p>
            <a:r>
              <a:rPr lang="en-US" dirty="0" smtClean="0"/>
              <a:t>Which group is left? The Deaf Community.</a:t>
            </a:r>
          </a:p>
          <a:p>
            <a:endParaRPr lang="en-US" dirty="0"/>
          </a:p>
          <a:p>
            <a:r>
              <a:rPr lang="en-US" dirty="0" smtClean="0"/>
              <a:t>Equality will happen. The question is…how fast will it happen. How hard will you fight to make that happen?</a:t>
            </a:r>
          </a:p>
          <a:p>
            <a:endParaRPr lang="en-US" dirty="0"/>
          </a:p>
          <a:p>
            <a:r>
              <a:rPr lang="en-US" dirty="0" smtClean="0"/>
              <a:t>My challenge to you today is simply to BEGIN. Like </a:t>
            </a:r>
            <a:r>
              <a:rPr lang="en-US" dirty="0" err="1" smtClean="0"/>
              <a:t>Nyle</a:t>
            </a:r>
            <a:r>
              <a:rPr lang="en-US" dirty="0" smtClean="0"/>
              <a:t>, begin to make your life and the lives of others better by joining a cause that is just.</a:t>
            </a:r>
          </a:p>
          <a:p>
            <a:endParaRPr lang="en-US" dirty="0" smtClean="0"/>
          </a:p>
          <a:p>
            <a:endParaRPr lang="en-US" dirty="0"/>
          </a:p>
          <a:p>
            <a:endParaRPr lang="en-US" dirty="0" smtClean="0"/>
          </a:p>
        </p:txBody>
      </p:sp>
      <p:sp>
        <p:nvSpPr>
          <p:cNvPr id="4" name="Slide Number Placeholder 3"/>
          <p:cNvSpPr>
            <a:spLocks noGrp="1"/>
          </p:cNvSpPr>
          <p:nvPr>
            <p:ph type="sldNum" sz="quarter" idx="10"/>
          </p:nvPr>
        </p:nvSpPr>
        <p:spPr/>
        <p:txBody>
          <a:bodyPr/>
          <a:lstStyle/>
          <a:p>
            <a:fld id="{C7E275C1-8D95-4D61-929E-28EE6058CC50}" type="slidenum">
              <a:rPr lang="en-US" smtClean="0"/>
              <a:pPr/>
              <a:t>53</a:t>
            </a:fld>
            <a:endParaRPr lang="en-US"/>
          </a:p>
        </p:txBody>
      </p:sp>
    </p:spTree>
    <p:extLst>
      <p:ext uri="{BB962C8B-B14F-4D97-AF65-F5344CB8AC3E}">
        <p14:creationId xmlns:p14="http://schemas.microsoft.com/office/powerpoint/2010/main" xmlns="" val="408144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the box and the cups of water.</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9</a:t>
            </a:fld>
            <a:endParaRPr lang="en-US"/>
          </a:p>
        </p:txBody>
      </p:sp>
    </p:spTree>
    <p:extLst>
      <p:ext uri="{BB962C8B-B14F-4D97-AF65-F5344CB8AC3E}">
        <p14:creationId xmlns:p14="http://schemas.microsoft.com/office/powerpoint/2010/main" xmlns="" val="22996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from an audiologist’s palette.</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10</a:t>
            </a:fld>
            <a:endParaRPr lang="en-US"/>
          </a:p>
        </p:txBody>
      </p:sp>
    </p:spTree>
    <p:extLst>
      <p:ext uri="{BB962C8B-B14F-4D97-AF65-F5344CB8AC3E}">
        <p14:creationId xmlns:p14="http://schemas.microsoft.com/office/powerpoint/2010/main" xmlns="" val="285918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with receptive ASL skills reporting.</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11</a:t>
            </a:fld>
            <a:endParaRPr lang="en-US"/>
          </a:p>
        </p:txBody>
      </p:sp>
    </p:spTree>
    <p:extLst>
      <p:ext uri="{BB962C8B-B14F-4D97-AF65-F5344CB8AC3E}">
        <p14:creationId xmlns:p14="http://schemas.microsoft.com/office/powerpoint/2010/main" xmlns="" val="3551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Deaf child is born to hearing parents, they typically don’t know what to do nor how to communicate with their child. As a result, the family in crisis usually defaults to what is “normal” for them…talking (which often results in NO language exposure during this critical stage).   </a:t>
            </a:r>
          </a:p>
          <a:p>
            <a:r>
              <a:rPr lang="en-US" dirty="0" smtClean="0"/>
              <a:t> </a:t>
            </a:r>
          </a:p>
          <a:p>
            <a:r>
              <a:rPr lang="en-US" dirty="0" smtClean="0"/>
              <a:t>What this often means is a significant (a year or more) delay in language exposure and growth within areas of the brain. It is significantly harder to develop language after the opportunity for language growth slows. </a:t>
            </a:r>
            <a:endParaRPr lang="en-US" dirty="0"/>
          </a:p>
        </p:txBody>
      </p:sp>
      <p:sp>
        <p:nvSpPr>
          <p:cNvPr id="4" name="Slide Number Placeholder 3"/>
          <p:cNvSpPr>
            <a:spLocks noGrp="1"/>
          </p:cNvSpPr>
          <p:nvPr>
            <p:ph type="sldNum" sz="quarter" idx="10"/>
          </p:nvPr>
        </p:nvSpPr>
        <p:spPr/>
        <p:txBody>
          <a:bodyPr/>
          <a:lstStyle/>
          <a:p>
            <a:fld id="{3FC5DE64-DF06-47BE-B393-C82E7A19A3B3}" type="slidenum">
              <a:rPr lang="en-US" smtClean="0"/>
              <a:pPr/>
              <a:t>14</a:t>
            </a:fld>
            <a:endParaRPr lang="en-US"/>
          </a:p>
        </p:txBody>
      </p:sp>
    </p:spTree>
    <p:extLst>
      <p:ext uri="{BB962C8B-B14F-4D97-AF65-F5344CB8AC3E}">
        <p14:creationId xmlns:p14="http://schemas.microsoft.com/office/powerpoint/2010/main" xmlns="" val="307923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D++ means DHH kids with additional disabilities which cognitively affect language acquisition and learning.</a:t>
            </a:r>
            <a:endParaRPr lang="en-US" sz="1600" dirty="0"/>
          </a:p>
        </p:txBody>
      </p:sp>
      <p:sp>
        <p:nvSpPr>
          <p:cNvPr id="4" name="Slide Number Placeholder 3"/>
          <p:cNvSpPr>
            <a:spLocks noGrp="1"/>
          </p:cNvSpPr>
          <p:nvPr>
            <p:ph type="sldNum" sz="quarter" idx="10"/>
          </p:nvPr>
        </p:nvSpPr>
        <p:spPr/>
        <p:txBody>
          <a:bodyPr/>
          <a:lstStyle/>
          <a:p>
            <a:fld id="{37809D77-6270-417D-B912-9E40620F0D03}" type="slidenum">
              <a:rPr lang="en-US" smtClean="0"/>
              <a:pPr/>
              <a:t>15</a:t>
            </a:fld>
            <a:endParaRPr lang="en-US"/>
          </a:p>
        </p:txBody>
      </p:sp>
    </p:spTree>
    <p:extLst>
      <p:ext uri="{BB962C8B-B14F-4D97-AF65-F5344CB8AC3E}">
        <p14:creationId xmlns:p14="http://schemas.microsoft.com/office/powerpoint/2010/main" xmlns="" val="364336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Early Access = DHH parents (78% of students achieve typical language acquisition)</a:t>
            </a:r>
          </a:p>
          <a:p>
            <a:endParaRPr lang="en-US" sz="2000" dirty="0"/>
          </a:p>
          <a:p>
            <a:r>
              <a:rPr lang="en-US" sz="2000" dirty="0" smtClean="0"/>
              <a:t>Late access = hearing parents (22% achieve typical language acquisition)</a:t>
            </a:r>
            <a:endParaRPr lang="en-US" sz="2000" dirty="0"/>
          </a:p>
        </p:txBody>
      </p:sp>
      <p:sp>
        <p:nvSpPr>
          <p:cNvPr id="4" name="Slide Number Placeholder 3"/>
          <p:cNvSpPr>
            <a:spLocks noGrp="1"/>
          </p:cNvSpPr>
          <p:nvPr>
            <p:ph type="sldNum" sz="quarter" idx="10"/>
          </p:nvPr>
        </p:nvSpPr>
        <p:spPr/>
        <p:txBody>
          <a:bodyPr/>
          <a:lstStyle/>
          <a:p>
            <a:fld id="{37809D77-6270-417D-B912-9E40620F0D03}" type="slidenum">
              <a:rPr lang="en-US" smtClean="0"/>
              <a:pPr/>
              <a:t>16</a:t>
            </a:fld>
            <a:endParaRPr lang="en-US"/>
          </a:p>
        </p:txBody>
      </p:sp>
    </p:spTree>
    <p:extLst>
      <p:ext uri="{BB962C8B-B14F-4D97-AF65-F5344CB8AC3E}">
        <p14:creationId xmlns:p14="http://schemas.microsoft.com/office/powerpoint/2010/main" xmlns="" val="309508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73893"/>
            <a:ext cx="5672797" cy="3660458"/>
          </a:xfrm>
        </p:spPr>
        <p:txBody>
          <a:bodyPr/>
          <a:lstStyle/>
          <a:p>
            <a:r>
              <a:rPr lang="en-US" sz="2000" dirty="0" smtClean="0"/>
              <a:t>22% who are on level, but have hearing parents:</a:t>
            </a:r>
          </a:p>
          <a:p>
            <a:endParaRPr lang="en-US" sz="2000" dirty="0"/>
          </a:p>
          <a:p>
            <a:r>
              <a:rPr lang="en-US" sz="2000" dirty="0" smtClean="0"/>
              <a:t>90% have hearing parents who sign.</a:t>
            </a:r>
          </a:p>
          <a:p>
            <a:endParaRPr lang="en-US" sz="2000" dirty="0"/>
          </a:p>
          <a:p>
            <a:r>
              <a:rPr lang="en-US" sz="2000" dirty="0" smtClean="0"/>
              <a:t>80% attended ECC or Kindergarten at KSD.</a:t>
            </a:r>
            <a:endParaRPr lang="en-US" sz="2000" dirty="0"/>
          </a:p>
        </p:txBody>
      </p:sp>
      <p:sp>
        <p:nvSpPr>
          <p:cNvPr id="4" name="Slide Number Placeholder 3"/>
          <p:cNvSpPr>
            <a:spLocks noGrp="1"/>
          </p:cNvSpPr>
          <p:nvPr>
            <p:ph type="sldNum" sz="quarter" idx="10"/>
          </p:nvPr>
        </p:nvSpPr>
        <p:spPr/>
        <p:txBody>
          <a:bodyPr/>
          <a:lstStyle/>
          <a:p>
            <a:fld id="{37809D77-6270-417D-B912-9E40620F0D03}" type="slidenum">
              <a:rPr lang="en-US" smtClean="0"/>
              <a:pPr/>
              <a:t>17</a:t>
            </a:fld>
            <a:endParaRPr lang="en-US"/>
          </a:p>
        </p:txBody>
      </p:sp>
    </p:spTree>
    <p:extLst>
      <p:ext uri="{BB962C8B-B14F-4D97-AF65-F5344CB8AC3E}">
        <p14:creationId xmlns:p14="http://schemas.microsoft.com/office/powerpoint/2010/main" xmlns="" val="51839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pPr/>
              <a:t>11/15/2017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1455395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318234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2199805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325105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2055874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2212844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187350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3346623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427912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3792844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0B0A0-7F6E-4024-8A11-CE9FC43AA351}" type="datetimeFigureOut">
              <a:rPr lang="en-US" smtClean="0"/>
              <a:pPr/>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212724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11/15/2017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0B0A0-7F6E-4024-8A11-CE9FC43AA351}" type="datetimeFigureOut">
              <a:rPr lang="en-US" smtClean="0"/>
              <a:pPr/>
              <a:t>11/15/2017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8DB7-D393-4AA6-887F-C9C6B3687A1D}" type="slidenum">
              <a:rPr lang="en-US" smtClean="0"/>
              <a:pPr/>
              <a:t>‹#›</a:t>
            </a:fld>
            <a:endParaRPr lang="en-US"/>
          </a:p>
        </p:txBody>
      </p:sp>
    </p:spTree>
    <p:extLst>
      <p:ext uri="{BB962C8B-B14F-4D97-AF65-F5344CB8AC3E}">
        <p14:creationId xmlns:p14="http://schemas.microsoft.com/office/powerpoint/2010/main" xmlns="" val="36131888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BetweenTheLinesDPA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m.youtube.com/watch?feature=youtu.be&amp;v=cUTymzn5FEc"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www.emaze.com/"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8800" b="1" dirty="0" smtClean="0"/>
              <a:t>ASL Specialist’s palette</a:t>
            </a:r>
            <a:endParaRPr lang="en-US" sz="8800" b="1" dirty="0"/>
          </a:p>
        </p:txBody>
      </p:sp>
      <p:sp>
        <p:nvSpPr>
          <p:cNvPr id="3" name="Subtitle 2"/>
          <p:cNvSpPr>
            <a:spLocks noGrp="1"/>
          </p:cNvSpPr>
          <p:nvPr>
            <p:ph type="subTitle" idx="1"/>
          </p:nvPr>
        </p:nvSpPr>
        <p:spPr>
          <a:xfrm>
            <a:off x="1876424" y="3602037"/>
            <a:ext cx="8791575" cy="3093284"/>
          </a:xfrm>
        </p:spPr>
        <p:txBody>
          <a:bodyPr>
            <a:normAutofit/>
          </a:bodyPr>
          <a:lstStyle/>
          <a:p>
            <a:pPr algn="ctr"/>
            <a:r>
              <a:rPr lang="en-US" sz="2400" b="1" dirty="0" smtClean="0"/>
              <a:t>Petra M. horn-marsh</a:t>
            </a:r>
            <a:r>
              <a:rPr lang="en-US" sz="2400" b="1" dirty="0"/>
              <a:t>,</a:t>
            </a:r>
            <a:r>
              <a:rPr lang="en-US" sz="2400" b="1" dirty="0" smtClean="0"/>
              <a:t> PhD</a:t>
            </a:r>
          </a:p>
          <a:p>
            <a:pPr algn="ctr"/>
            <a:r>
              <a:rPr lang="en-US" sz="2400" b="1" dirty="0" smtClean="0"/>
              <a:t>Kester </a:t>
            </a:r>
            <a:r>
              <a:rPr lang="en-US" sz="2400" b="1" dirty="0" err="1" smtClean="0"/>
              <a:t>horn-marsh</a:t>
            </a:r>
            <a:r>
              <a:rPr lang="en-US" sz="2400" b="1" dirty="0" smtClean="0"/>
              <a:t>, ma</a:t>
            </a:r>
          </a:p>
          <a:p>
            <a:pPr algn="ctr"/>
            <a:r>
              <a:rPr lang="en-US" sz="2400" b="1" dirty="0" err="1" smtClean="0"/>
              <a:t>Aslrt</a:t>
            </a:r>
            <a:r>
              <a:rPr lang="en-US" sz="2400" b="1" dirty="0" smtClean="0"/>
              <a:t> 2017, Indiana school for the deaf</a:t>
            </a:r>
          </a:p>
          <a:p>
            <a:pPr algn="ctr"/>
            <a:r>
              <a:rPr lang="en-US" sz="2400" b="1" dirty="0" smtClean="0">
                <a:solidFill>
                  <a:srgbClr val="5EFA19"/>
                </a:solidFill>
              </a:rPr>
              <a:t>Measurement, maintenance, Mastery</a:t>
            </a:r>
            <a:endParaRPr lang="en-US" sz="2400" b="1" dirty="0">
              <a:solidFill>
                <a:srgbClr val="5EFA19"/>
              </a:solidFill>
            </a:endParaRPr>
          </a:p>
        </p:txBody>
      </p:sp>
    </p:spTree>
    <p:extLst>
      <p:ext uri="{BB962C8B-B14F-4D97-AF65-F5344CB8AC3E}">
        <p14:creationId xmlns:p14="http://schemas.microsoft.com/office/powerpoint/2010/main" xmlns="" val="260036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11873"/>
            <a:ext cx="9905998" cy="791737"/>
          </a:xfrm>
        </p:spPr>
        <p:txBody>
          <a:bodyPr>
            <a:normAutofit/>
          </a:bodyPr>
          <a:lstStyle/>
          <a:p>
            <a:pPr algn="ctr"/>
            <a:r>
              <a:rPr lang="en-US" sz="4800" b="1" dirty="0" smtClean="0"/>
              <a:t>Show ASL Comprehension</a:t>
            </a:r>
            <a:endParaRPr lang="en-US" sz="48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784195" y="1182029"/>
            <a:ext cx="8686800" cy="5140712"/>
          </a:xfrm>
        </p:spPr>
      </p:pic>
      <p:sp>
        <p:nvSpPr>
          <p:cNvPr id="5" name="TextBox 4"/>
          <p:cNvSpPr txBox="1"/>
          <p:nvPr/>
        </p:nvSpPr>
        <p:spPr>
          <a:xfrm>
            <a:off x="4817326" y="2029522"/>
            <a:ext cx="2865863" cy="1077218"/>
          </a:xfrm>
          <a:prstGeom prst="rect">
            <a:avLst/>
          </a:prstGeom>
          <a:noFill/>
        </p:spPr>
        <p:txBody>
          <a:bodyPr wrap="square" rtlCol="0">
            <a:spAutoFit/>
          </a:bodyPr>
          <a:lstStyle/>
          <a:p>
            <a:pPr algn="ctr"/>
            <a:r>
              <a:rPr lang="en-US" sz="3200" b="1" dirty="0" smtClean="0">
                <a:solidFill>
                  <a:srgbClr val="FFFF00"/>
                </a:solidFill>
              </a:rPr>
              <a:t>25% comprehension</a:t>
            </a:r>
            <a:endParaRPr lang="en-US" sz="3200" b="1" dirty="0">
              <a:solidFill>
                <a:srgbClr val="FFFF00"/>
              </a:solidFill>
            </a:endParaRPr>
          </a:p>
        </p:txBody>
      </p:sp>
    </p:spTree>
    <p:extLst>
      <p:ext uri="{BB962C8B-B14F-4D97-AF65-F5344CB8AC3E}">
        <p14:creationId xmlns:p14="http://schemas.microsoft.com/office/powerpoint/2010/main" xmlns="" val="2752211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11873"/>
            <a:ext cx="9905998" cy="791737"/>
          </a:xfrm>
        </p:spPr>
        <p:txBody>
          <a:bodyPr>
            <a:normAutofit/>
          </a:bodyPr>
          <a:lstStyle/>
          <a:p>
            <a:pPr algn="ctr"/>
            <a:r>
              <a:rPr lang="en-US" sz="4800" b="1" dirty="0" smtClean="0"/>
              <a:t>Show ASL Comprehension</a:t>
            </a:r>
            <a:endParaRPr lang="en-US" sz="48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561171" y="1182029"/>
            <a:ext cx="9378175" cy="5140712"/>
          </a:xfrm>
        </p:spPr>
      </p:pic>
      <p:sp>
        <p:nvSpPr>
          <p:cNvPr id="5" name="TextBox 4"/>
          <p:cNvSpPr txBox="1"/>
          <p:nvPr/>
        </p:nvSpPr>
        <p:spPr>
          <a:xfrm>
            <a:off x="4817326" y="2029522"/>
            <a:ext cx="2865863" cy="1077218"/>
          </a:xfrm>
          <a:prstGeom prst="rect">
            <a:avLst/>
          </a:prstGeom>
          <a:noFill/>
        </p:spPr>
        <p:txBody>
          <a:bodyPr wrap="square" rtlCol="0">
            <a:spAutoFit/>
          </a:bodyPr>
          <a:lstStyle/>
          <a:p>
            <a:pPr algn="ctr"/>
            <a:r>
              <a:rPr lang="en-US" sz="3200" b="1" dirty="0" smtClean="0">
                <a:solidFill>
                  <a:srgbClr val="FFFF00"/>
                </a:solidFill>
              </a:rPr>
              <a:t>50% comprehension</a:t>
            </a:r>
            <a:endParaRPr lang="en-US" sz="3200" b="1" dirty="0">
              <a:solidFill>
                <a:srgbClr val="FFFF00"/>
              </a:solidFill>
            </a:endParaRPr>
          </a:p>
        </p:txBody>
      </p:sp>
    </p:spTree>
    <p:extLst>
      <p:ext uri="{BB962C8B-B14F-4D97-AF65-F5344CB8AC3E}">
        <p14:creationId xmlns:p14="http://schemas.microsoft.com/office/powerpoint/2010/main" xmlns="" val="1040415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11873"/>
            <a:ext cx="9905998" cy="791737"/>
          </a:xfrm>
        </p:spPr>
        <p:txBody>
          <a:bodyPr>
            <a:normAutofit/>
          </a:bodyPr>
          <a:lstStyle/>
          <a:p>
            <a:pPr algn="ctr"/>
            <a:r>
              <a:rPr lang="en-US" sz="4800" b="1" dirty="0" smtClean="0"/>
              <a:t>Show ASL Comprehension</a:t>
            </a:r>
            <a:endParaRPr lang="en-US" sz="4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05776" y="1182029"/>
            <a:ext cx="9255512" cy="5140712"/>
          </a:xfrm>
        </p:spPr>
      </p:pic>
      <p:sp>
        <p:nvSpPr>
          <p:cNvPr id="5" name="TextBox 4"/>
          <p:cNvSpPr txBox="1"/>
          <p:nvPr/>
        </p:nvSpPr>
        <p:spPr>
          <a:xfrm>
            <a:off x="4817326" y="2029522"/>
            <a:ext cx="2865863" cy="1077218"/>
          </a:xfrm>
          <a:prstGeom prst="rect">
            <a:avLst/>
          </a:prstGeom>
          <a:noFill/>
        </p:spPr>
        <p:txBody>
          <a:bodyPr wrap="square" rtlCol="0">
            <a:spAutoFit/>
          </a:bodyPr>
          <a:lstStyle/>
          <a:p>
            <a:pPr algn="ctr"/>
            <a:r>
              <a:rPr lang="en-US" sz="3200" b="1" dirty="0" smtClean="0">
                <a:solidFill>
                  <a:srgbClr val="FFFF00"/>
                </a:solidFill>
              </a:rPr>
              <a:t>75% comprehension</a:t>
            </a:r>
            <a:endParaRPr lang="en-US" sz="3200" b="1" dirty="0">
              <a:solidFill>
                <a:srgbClr val="FFFF00"/>
              </a:solidFill>
            </a:endParaRPr>
          </a:p>
        </p:txBody>
      </p:sp>
    </p:spTree>
    <p:extLst>
      <p:ext uri="{BB962C8B-B14F-4D97-AF65-F5344CB8AC3E}">
        <p14:creationId xmlns:p14="http://schemas.microsoft.com/office/powerpoint/2010/main" xmlns="" val="1413769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11873"/>
            <a:ext cx="9905998" cy="791737"/>
          </a:xfrm>
        </p:spPr>
        <p:txBody>
          <a:bodyPr>
            <a:normAutofit/>
          </a:bodyPr>
          <a:lstStyle/>
          <a:p>
            <a:pPr algn="ctr"/>
            <a:r>
              <a:rPr lang="en-US" sz="4800" b="1" dirty="0" smtClean="0"/>
              <a:t>Show ASL Comprehension</a:t>
            </a:r>
            <a:endParaRPr lang="en-US" sz="4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371599" y="1182029"/>
            <a:ext cx="9813073" cy="5140712"/>
          </a:xfrm>
        </p:spPr>
      </p:pic>
      <p:sp>
        <p:nvSpPr>
          <p:cNvPr id="5" name="TextBox 4"/>
          <p:cNvSpPr txBox="1"/>
          <p:nvPr/>
        </p:nvSpPr>
        <p:spPr>
          <a:xfrm>
            <a:off x="4817326" y="2029522"/>
            <a:ext cx="2865863" cy="1077218"/>
          </a:xfrm>
          <a:prstGeom prst="rect">
            <a:avLst/>
          </a:prstGeom>
          <a:noFill/>
        </p:spPr>
        <p:txBody>
          <a:bodyPr wrap="square" rtlCol="0">
            <a:spAutoFit/>
          </a:bodyPr>
          <a:lstStyle/>
          <a:p>
            <a:pPr algn="ctr"/>
            <a:r>
              <a:rPr lang="en-US" sz="3200" b="1" dirty="0" smtClean="0">
                <a:solidFill>
                  <a:srgbClr val="FFFF00"/>
                </a:solidFill>
              </a:rPr>
              <a:t>100% comprehension</a:t>
            </a:r>
            <a:endParaRPr lang="en-US" sz="3200" b="1" dirty="0">
              <a:solidFill>
                <a:srgbClr val="FFFF00"/>
              </a:solidFill>
            </a:endParaRPr>
          </a:p>
        </p:txBody>
      </p:sp>
    </p:spTree>
    <p:extLst>
      <p:ext uri="{BB962C8B-B14F-4D97-AF65-F5344CB8AC3E}">
        <p14:creationId xmlns:p14="http://schemas.microsoft.com/office/powerpoint/2010/main" xmlns="" val="1486758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89641"/>
            <a:ext cx="9905998" cy="1187669"/>
          </a:xfrm>
        </p:spPr>
        <p:txBody>
          <a:bodyPr>
            <a:noAutofit/>
          </a:bodyPr>
          <a:lstStyle/>
          <a:p>
            <a:pPr algn="ctr"/>
            <a:r>
              <a:rPr lang="en-US" sz="4000" b="1" dirty="0" smtClean="0"/>
              <a:t>Show Importance of Early Fluent language exposure</a:t>
            </a:r>
            <a:endParaRPr lang="en-US" sz="4000" b="1" dirty="0"/>
          </a:p>
        </p:txBody>
      </p:sp>
      <p:pic>
        <p:nvPicPr>
          <p:cNvPr id="4" name="Content Placeholder 3" descr="C:\Users\khornmarsh\Downloads\Brain Development.PNG"/>
          <p:cNvPicPr>
            <a:picLocks noGrp="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382578" y="1414601"/>
            <a:ext cx="9629810" cy="4356327"/>
          </a:xfrm>
          <a:prstGeom prst="rect">
            <a:avLst/>
          </a:prstGeom>
          <a:noFill/>
          <a:ln>
            <a:noFill/>
          </a:ln>
        </p:spPr>
      </p:pic>
      <p:sp>
        <p:nvSpPr>
          <p:cNvPr id="6" name="TextBox 5"/>
          <p:cNvSpPr txBox="1"/>
          <p:nvPr/>
        </p:nvSpPr>
        <p:spPr>
          <a:xfrm>
            <a:off x="2798303" y="5864772"/>
            <a:ext cx="6592220" cy="646331"/>
          </a:xfrm>
          <a:prstGeom prst="rect">
            <a:avLst/>
          </a:prstGeom>
          <a:noFill/>
        </p:spPr>
        <p:txBody>
          <a:bodyPr wrap="square" rtlCol="0">
            <a:spAutoFit/>
          </a:bodyPr>
          <a:lstStyle/>
          <a:p>
            <a:r>
              <a:rPr lang="en-US"/>
              <a:t>Berk, L. E. (2014). Development through the lifespan, (6th ed.).Boston, MA: Pearson Education, Inc. ©2016, Office of Deaf Services.</a:t>
            </a:r>
            <a:endParaRPr lang="en-US" dirty="0"/>
          </a:p>
        </p:txBody>
      </p:sp>
    </p:spTree>
    <p:extLst>
      <p:ext uri="{BB962C8B-B14F-4D97-AF65-F5344CB8AC3E}">
        <p14:creationId xmlns:p14="http://schemas.microsoft.com/office/powerpoint/2010/main" xmlns="" val="2323724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18" y="0"/>
            <a:ext cx="11389482" cy="1371600"/>
          </a:xfrm>
        </p:spPr>
        <p:txBody>
          <a:bodyPr>
            <a:normAutofit/>
          </a:bodyPr>
          <a:lstStyle/>
          <a:p>
            <a:pPr algn="ctr"/>
            <a:r>
              <a:rPr lang="en-US" sz="3200" b="1" dirty="0" smtClean="0"/>
              <a:t>Use of Data from Your School:</a:t>
            </a:r>
            <a:r>
              <a:rPr lang="en-US" sz="3200" b="1" dirty="0"/>
              <a:t> </a:t>
            </a:r>
            <a:r>
              <a:rPr lang="en-US" sz="3200" b="1" dirty="0" smtClean="0"/>
              <a:t>Making Data Visual</a:t>
            </a:r>
            <a:br>
              <a:rPr lang="en-US" sz="3200" b="1" dirty="0" smtClean="0"/>
            </a:br>
            <a:r>
              <a:rPr lang="en-US" sz="2800" b="1" dirty="0" smtClean="0">
                <a:solidFill>
                  <a:srgbClr val="CCFFCC"/>
                </a:solidFill>
              </a:rPr>
              <a:t>(A Demonstration)</a:t>
            </a:r>
            <a:endParaRPr lang="en-US" sz="2800" b="1" dirty="0">
              <a:solidFill>
                <a:srgbClr val="CCFFCC"/>
              </a:solidFill>
            </a:endParaRPr>
          </a:p>
        </p:txBody>
      </p:sp>
      <p:sp>
        <p:nvSpPr>
          <p:cNvPr id="3" name="Content Placeholder 2"/>
          <p:cNvSpPr>
            <a:spLocks noGrp="1"/>
          </p:cNvSpPr>
          <p:nvPr>
            <p:ph idx="1"/>
          </p:nvPr>
        </p:nvSpPr>
        <p:spPr>
          <a:xfrm>
            <a:off x="1193180" y="1752175"/>
            <a:ext cx="10389220" cy="4306265"/>
          </a:xfrm>
        </p:spPr>
        <p:txBody>
          <a:bodyPr>
            <a:normAutofit fontScale="92500" lnSpcReduction="20000"/>
          </a:bodyPr>
          <a:lstStyle/>
          <a:p>
            <a:pPr marL="0" indent="0">
              <a:buNone/>
            </a:pPr>
            <a:r>
              <a:rPr lang="en-US" b="1" dirty="0"/>
              <a:t>2016-17 Demographics of KSD </a:t>
            </a:r>
            <a:r>
              <a:rPr lang="en-US" b="1" dirty="0" smtClean="0"/>
              <a:t>STUDENTS:</a:t>
            </a:r>
            <a:endParaRPr lang="en-US" b="1" dirty="0"/>
          </a:p>
          <a:p>
            <a:pPr marL="0" indent="0">
              <a:buNone/>
            </a:pPr>
            <a:r>
              <a:rPr lang="en-US" b="1" dirty="0" smtClean="0"/>
              <a:t>Total Population = </a:t>
            </a:r>
            <a:r>
              <a:rPr lang="en-US" b="1" dirty="0" smtClean="0">
                <a:solidFill>
                  <a:srgbClr val="FF0000"/>
                </a:solidFill>
              </a:rPr>
              <a:t>114</a:t>
            </a:r>
          </a:p>
          <a:p>
            <a:pPr marL="0" indent="0">
              <a:buNone/>
            </a:pPr>
            <a:r>
              <a:rPr lang="en-US" b="1" dirty="0" smtClean="0"/>
              <a:t>Total Number of Students Tested = 58 (</a:t>
            </a:r>
            <a:r>
              <a:rPr lang="en-US" b="1" dirty="0" smtClean="0">
                <a:solidFill>
                  <a:srgbClr val="FF0000"/>
                </a:solidFill>
              </a:rPr>
              <a:t>51%</a:t>
            </a:r>
            <a:r>
              <a:rPr lang="en-US" b="1" dirty="0" smtClean="0"/>
              <a:t>)</a:t>
            </a:r>
          </a:p>
          <a:p>
            <a:pPr marL="0" indent="0">
              <a:buNone/>
            </a:pPr>
            <a:r>
              <a:rPr lang="en-US" b="1" dirty="0" smtClean="0"/>
              <a:t>Students not Tested = below age 9, D++, or arrived KSD at P-Level 7 at age 17+</a:t>
            </a:r>
            <a:endParaRPr lang="en-US" b="1" dirty="0"/>
          </a:p>
          <a:p>
            <a:pPr marL="0" indent="0">
              <a:buNone/>
            </a:pPr>
            <a:r>
              <a:rPr lang="en-US" b="1" dirty="0" smtClean="0"/>
              <a:t>Age Range = 8 years to 19 years old</a:t>
            </a:r>
          </a:p>
          <a:p>
            <a:pPr marL="0" indent="0">
              <a:buNone/>
            </a:pPr>
            <a:endParaRPr lang="en-US" b="1" dirty="0"/>
          </a:p>
          <a:p>
            <a:pPr marL="0" indent="0">
              <a:buNone/>
            </a:pPr>
            <a:r>
              <a:rPr lang="en-US" b="1" dirty="0" smtClean="0"/>
              <a:t>Students With Deaf Parents = </a:t>
            </a:r>
            <a:r>
              <a:rPr lang="en-US" b="1" dirty="0" smtClean="0">
                <a:solidFill>
                  <a:srgbClr val="FF0000"/>
                </a:solidFill>
              </a:rPr>
              <a:t>18</a:t>
            </a:r>
          </a:p>
          <a:p>
            <a:pPr marL="0" indent="0">
              <a:buNone/>
            </a:pPr>
            <a:endParaRPr lang="en-US" b="1" dirty="0"/>
          </a:p>
          <a:p>
            <a:pPr marL="0" indent="0">
              <a:buNone/>
            </a:pPr>
            <a:r>
              <a:rPr lang="en-US" b="1" dirty="0" smtClean="0"/>
              <a:t>Students With Hearing Parents = </a:t>
            </a:r>
            <a:r>
              <a:rPr lang="en-US" b="1" dirty="0" smtClean="0">
                <a:solidFill>
                  <a:srgbClr val="FF0000"/>
                </a:solidFill>
              </a:rPr>
              <a:t>40</a:t>
            </a:r>
            <a:endParaRPr lang="en-US" b="1" dirty="0">
              <a:solidFill>
                <a:srgbClr val="FF0000"/>
              </a:solidFill>
            </a:endParaRPr>
          </a:p>
        </p:txBody>
      </p:sp>
      <p:sp>
        <p:nvSpPr>
          <p:cNvPr id="4" name="TextBox 3"/>
          <p:cNvSpPr txBox="1"/>
          <p:nvPr/>
        </p:nvSpPr>
        <p:spPr>
          <a:xfrm>
            <a:off x="3612995" y="6277465"/>
            <a:ext cx="5352585" cy="369332"/>
          </a:xfrm>
          <a:prstGeom prst="rect">
            <a:avLst/>
          </a:prstGeom>
          <a:noFill/>
          <a:ln>
            <a:solidFill>
              <a:schemeClr val="bg2"/>
            </a:solidFill>
          </a:ln>
        </p:spPr>
        <p:txBody>
          <a:bodyPr wrap="square" rtlCol="0" anchor="ctr" anchorCtr="1">
            <a:spAutoFit/>
          </a:bodyPr>
          <a:lstStyle/>
          <a:p>
            <a:r>
              <a:rPr lang="en-US" b="1" dirty="0" smtClean="0"/>
              <a:t>Horn-Marsh</a:t>
            </a:r>
            <a:r>
              <a:rPr lang="en-US" b="1" dirty="0"/>
              <a:t>, </a:t>
            </a:r>
            <a:r>
              <a:rPr lang="en-US" b="1" dirty="0" smtClean="0"/>
              <a:t>K., </a:t>
            </a:r>
            <a:r>
              <a:rPr lang="en-US" b="1" dirty="0"/>
              <a:t>2017</a:t>
            </a:r>
          </a:p>
        </p:txBody>
      </p:sp>
    </p:spTree>
    <p:extLst>
      <p:ext uri="{BB962C8B-B14F-4D97-AF65-F5344CB8AC3E}">
        <p14:creationId xmlns:p14="http://schemas.microsoft.com/office/powerpoint/2010/main" xmlns="" val="3907301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961" y="-79083"/>
            <a:ext cx="10379172" cy="1382751"/>
          </a:xfrm>
        </p:spPr>
        <p:txBody>
          <a:bodyPr>
            <a:normAutofit/>
          </a:bodyPr>
          <a:lstStyle/>
          <a:p>
            <a:pPr algn="ctr"/>
            <a:r>
              <a:rPr lang="en-US" sz="2800" b="1" dirty="0" smtClean="0"/>
              <a:t>Use of Data from Your School:</a:t>
            </a:r>
            <a:br>
              <a:rPr lang="en-US" sz="2800" b="1" dirty="0" smtClean="0"/>
            </a:br>
            <a:r>
              <a:rPr lang="en-US" sz="2800" b="1" dirty="0" smtClean="0"/>
              <a:t>Impact of Early Language Access </a:t>
            </a:r>
            <a:br>
              <a:rPr lang="en-US" sz="2800" b="1" dirty="0" smtClean="0"/>
            </a:br>
            <a:r>
              <a:rPr lang="en-US" sz="2800" b="1" dirty="0" smtClean="0"/>
              <a:t>on Conversational Proficiency</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17145852"/>
              </p:ext>
            </p:extLst>
          </p:nvPr>
        </p:nvGraphicFramePr>
        <p:xfrm>
          <a:off x="1981200" y="1349299"/>
          <a:ext cx="8229600" cy="47768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382430" y="6165490"/>
            <a:ext cx="806388" cy="4618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t>N=18</a:t>
            </a:r>
            <a:endParaRPr lang="en-US" sz="1800" dirty="0"/>
          </a:p>
        </p:txBody>
      </p:sp>
      <p:sp>
        <p:nvSpPr>
          <p:cNvPr id="7" name="TextBox 6"/>
          <p:cNvSpPr txBox="1"/>
          <p:nvPr/>
        </p:nvSpPr>
        <p:spPr>
          <a:xfrm>
            <a:off x="7910368" y="6206578"/>
            <a:ext cx="754130" cy="4618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N=40</a:t>
            </a:r>
          </a:p>
        </p:txBody>
      </p:sp>
      <p:sp>
        <p:nvSpPr>
          <p:cNvPr id="3" name="TextBox 2"/>
          <p:cNvSpPr txBox="1"/>
          <p:nvPr/>
        </p:nvSpPr>
        <p:spPr>
          <a:xfrm>
            <a:off x="3635298" y="6488668"/>
            <a:ext cx="5546309" cy="369332"/>
          </a:xfrm>
          <a:prstGeom prst="rect">
            <a:avLst/>
          </a:prstGeom>
          <a:noFill/>
          <a:ln>
            <a:solidFill>
              <a:schemeClr val="bg2"/>
            </a:solidFill>
          </a:ln>
        </p:spPr>
        <p:txBody>
          <a:bodyPr wrap="square" rtlCol="0" anchor="ctr" anchorCtr="1">
            <a:spAutoFit/>
          </a:bodyPr>
          <a:lstStyle/>
          <a:p>
            <a:r>
              <a:rPr lang="en-US" dirty="0"/>
              <a:t>Horn-Marsh, K., 2017</a:t>
            </a:r>
          </a:p>
        </p:txBody>
      </p:sp>
    </p:spTree>
    <p:extLst>
      <p:ext uri="{BB962C8B-B14F-4D97-AF65-F5344CB8AC3E}">
        <p14:creationId xmlns:p14="http://schemas.microsoft.com/office/powerpoint/2010/main" xmlns="" val="2696360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7140"/>
            <a:ext cx="9905998" cy="1405054"/>
          </a:xfrm>
        </p:spPr>
        <p:txBody>
          <a:bodyPr>
            <a:normAutofit/>
          </a:bodyPr>
          <a:lstStyle/>
          <a:p>
            <a:pPr algn="ctr"/>
            <a:r>
              <a:rPr lang="en-US" sz="2800" b="1" dirty="0" smtClean="0"/>
              <a:t>Use of Data from Your School:</a:t>
            </a:r>
            <a:br>
              <a:rPr lang="en-US" sz="2800" b="1" dirty="0" smtClean="0"/>
            </a:br>
            <a:r>
              <a:rPr lang="en-US" sz="2800" b="1" dirty="0" smtClean="0"/>
              <a:t>Students With Hearing Parents Who Achieved Level 6 by Age 9</a:t>
            </a:r>
            <a:endParaRPr lang="en-US" sz="2800" b="1" dirty="0"/>
          </a:p>
        </p:txBody>
      </p:sp>
      <p:graphicFrame>
        <p:nvGraphicFramePr>
          <p:cNvPr id="4" name="Content Placeholder 3"/>
          <p:cNvGraphicFramePr>
            <a:graphicFrameLocks noGrp="1"/>
          </p:cNvGraphicFramePr>
          <p:nvPr>
            <p:ph idx="1"/>
            <p:extLst/>
          </p:nvPr>
        </p:nvGraphicFramePr>
        <p:xfrm>
          <a:off x="1981200" y="1600201"/>
          <a:ext cx="8563708"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470322" y="6350764"/>
            <a:ext cx="791724" cy="369332"/>
          </a:xfrm>
          <a:prstGeom prst="rect">
            <a:avLst/>
          </a:prstGeom>
          <a:noFill/>
        </p:spPr>
        <p:txBody>
          <a:bodyPr wrap="square" rtlCol="0">
            <a:spAutoFit/>
          </a:bodyPr>
          <a:lstStyle/>
          <a:p>
            <a:r>
              <a:rPr lang="en-US" dirty="0"/>
              <a:t>N = 9</a:t>
            </a:r>
          </a:p>
        </p:txBody>
      </p:sp>
      <p:sp>
        <p:nvSpPr>
          <p:cNvPr id="6" name="TextBox 5"/>
          <p:cNvSpPr txBox="1"/>
          <p:nvPr/>
        </p:nvSpPr>
        <p:spPr>
          <a:xfrm>
            <a:off x="5255653" y="6334269"/>
            <a:ext cx="791724" cy="369332"/>
          </a:xfrm>
          <a:prstGeom prst="rect">
            <a:avLst/>
          </a:prstGeom>
          <a:noFill/>
        </p:spPr>
        <p:txBody>
          <a:bodyPr wrap="square" rtlCol="0">
            <a:spAutoFit/>
          </a:bodyPr>
          <a:lstStyle/>
          <a:p>
            <a:r>
              <a:rPr lang="en-US" dirty="0"/>
              <a:t>N = 1</a:t>
            </a:r>
          </a:p>
        </p:txBody>
      </p:sp>
      <p:sp>
        <p:nvSpPr>
          <p:cNvPr id="7" name="TextBox 6"/>
          <p:cNvSpPr txBox="1"/>
          <p:nvPr/>
        </p:nvSpPr>
        <p:spPr>
          <a:xfrm>
            <a:off x="9142736" y="6308725"/>
            <a:ext cx="791724" cy="369332"/>
          </a:xfrm>
          <a:prstGeom prst="rect">
            <a:avLst/>
          </a:prstGeom>
          <a:noFill/>
        </p:spPr>
        <p:txBody>
          <a:bodyPr wrap="square" rtlCol="0">
            <a:spAutoFit/>
          </a:bodyPr>
          <a:lstStyle/>
          <a:p>
            <a:r>
              <a:rPr lang="en-US" dirty="0"/>
              <a:t>N = 2</a:t>
            </a:r>
          </a:p>
        </p:txBody>
      </p:sp>
      <p:sp>
        <p:nvSpPr>
          <p:cNvPr id="8" name="TextBox 7"/>
          <p:cNvSpPr txBox="1"/>
          <p:nvPr/>
        </p:nvSpPr>
        <p:spPr>
          <a:xfrm>
            <a:off x="7279392" y="6311443"/>
            <a:ext cx="791724" cy="369332"/>
          </a:xfrm>
          <a:prstGeom prst="rect">
            <a:avLst/>
          </a:prstGeom>
          <a:noFill/>
        </p:spPr>
        <p:txBody>
          <a:bodyPr wrap="square" rtlCol="0">
            <a:spAutoFit/>
          </a:bodyPr>
          <a:lstStyle/>
          <a:p>
            <a:r>
              <a:rPr lang="en-US" dirty="0"/>
              <a:t>N = 8</a:t>
            </a:r>
          </a:p>
        </p:txBody>
      </p:sp>
      <p:sp>
        <p:nvSpPr>
          <p:cNvPr id="9" name="TextBox 8"/>
          <p:cNvSpPr txBox="1"/>
          <p:nvPr/>
        </p:nvSpPr>
        <p:spPr>
          <a:xfrm>
            <a:off x="7279393" y="5949166"/>
            <a:ext cx="1044191" cy="369332"/>
          </a:xfrm>
          <a:prstGeom prst="rect">
            <a:avLst/>
          </a:prstGeom>
          <a:noFill/>
        </p:spPr>
        <p:txBody>
          <a:bodyPr wrap="square" rtlCol="0">
            <a:spAutoFit/>
          </a:bodyPr>
          <a:lstStyle/>
          <a:p>
            <a:r>
              <a:rPr lang="en-US" dirty="0"/>
              <a:t>at KSD</a:t>
            </a:r>
          </a:p>
        </p:txBody>
      </p:sp>
      <p:sp>
        <p:nvSpPr>
          <p:cNvPr id="11" name="TextBox 10"/>
          <p:cNvSpPr txBox="1"/>
          <p:nvPr/>
        </p:nvSpPr>
        <p:spPr>
          <a:xfrm>
            <a:off x="9071546" y="5939393"/>
            <a:ext cx="1044191" cy="369332"/>
          </a:xfrm>
          <a:prstGeom prst="rect">
            <a:avLst/>
          </a:prstGeom>
          <a:noFill/>
        </p:spPr>
        <p:txBody>
          <a:bodyPr wrap="square" rtlCol="0">
            <a:spAutoFit/>
          </a:bodyPr>
          <a:lstStyle/>
          <a:p>
            <a:r>
              <a:rPr lang="en-US" dirty="0"/>
              <a:t>at KSD</a:t>
            </a:r>
          </a:p>
        </p:txBody>
      </p:sp>
      <p:sp>
        <p:nvSpPr>
          <p:cNvPr id="3" name="TextBox 2"/>
          <p:cNvSpPr txBox="1"/>
          <p:nvPr/>
        </p:nvSpPr>
        <p:spPr>
          <a:xfrm>
            <a:off x="-785080" y="6482214"/>
            <a:ext cx="5352585" cy="369332"/>
          </a:xfrm>
          <a:prstGeom prst="rect">
            <a:avLst/>
          </a:prstGeom>
          <a:noFill/>
          <a:ln>
            <a:solidFill>
              <a:schemeClr val="bg2"/>
            </a:solidFill>
          </a:ln>
        </p:spPr>
        <p:txBody>
          <a:bodyPr wrap="square" rtlCol="0" anchor="ctr" anchorCtr="1">
            <a:spAutoFit/>
          </a:bodyPr>
          <a:lstStyle/>
          <a:p>
            <a:r>
              <a:rPr lang="en-US" dirty="0"/>
              <a:t>Horn-Marsh, K., 2017</a:t>
            </a:r>
          </a:p>
        </p:txBody>
      </p:sp>
    </p:spTree>
    <p:extLst>
      <p:ext uri="{BB962C8B-B14F-4D97-AF65-F5344CB8AC3E}">
        <p14:creationId xmlns:p14="http://schemas.microsoft.com/office/powerpoint/2010/main" xmlns="" val="1756625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5638" y="1315844"/>
            <a:ext cx="9396761" cy="3949894"/>
          </a:xfrm>
        </p:spPr>
        <p:txBody>
          <a:bodyPr/>
          <a:lstStyle/>
          <a:p>
            <a:r>
              <a:rPr lang="en-US" b="1" dirty="0"/>
              <a:t>Defining Language Deprivation</a:t>
            </a:r>
            <a:endParaRPr lang="en-US" dirty="0" smtClean="0"/>
          </a:p>
          <a:p>
            <a:r>
              <a:rPr lang="en-US" dirty="0" smtClean="0"/>
              <a:t>https</a:t>
            </a:r>
            <a:r>
              <a:rPr lang="en-US" dirty="0"/>
              <a:t>://www.facebook.com/BetweenTheLinesDPAN/</a:t>
            </a:r>
          </a:p>
          <a:p>
            <a:endParaRPr lang="en-US" dirty="0"/>
          </a:p>
        </p:txBody>
      </p:sp>
      <p:sp>
        <p:nvSpPr>
          <p:cNvPr id="2" name="Title 1"/>
          <p:cNvSpPr>
            <a:spLocks noGrp="1"/>
          </p:cNvSpPr>
          <p:nvPr>
            <p:ph type="title"/>
          </p:nvPr>
        </p:nvSpPr>
        <p:spPr>
          <a:xfrm>
            <a:off x="609600" y="0"/>
            <a:ext cx="10972800" cy="1315844"/>
          </a:xfrm>
        </p:spPr>
        <p:txBody>
          <a:bodyPr>
            <a:normAutofit/>
          </a:bodyPr>
          <a:lstStyle/>
          <a:p>
            <a:pPr algn="ctr"/>
            <a:r>
              <a:rPr lang="en-US" sz="5400" b="1" dirty="0" smtClean="0"/>
              <a:t>Use videos</a:t>
            </a:r>
            <a:endParaRPr lang="en-US" sz="5400" b="1"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95012" y="2448909"/>
            <a:ext cx="6643278" cy="3804745"/>
          </a:xfrm>
          <a:prstGeom prst="rect">
            <a:avLst/>
          </a:prstGeom>
        </p:spPr>
      </p:pic>
    </p:spTree>
    <p:extLst>
      <p:ext uri="{BB962C8B-B14F-4D97-AF65-F5344CB8AC3E}">
        <p14:creationId xmlns:p14="http://schemas.microsoft.com/office/powerpoint/2010/main" xmlns="" val="817011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42198"/>
            <a:ext cx="9905998" cy="942653"/>
          </a:xfrm>
        </p:spPr>
        <p:txBody>
          <a:bodyPr>
            <a:noAutofit/>
          </a:bodyPr>
          <a:lstStyle/>
          <a:p>
            <a:pPr algn="ctr"/>
            <a:r>
              <a:rPr lang="en-US" sz="4000" b="1" dirty="0" smtClean="0"/>
              <a:t>Show Other Videos:</a:t>
            </a:r>
            <a:br>
              <a:rPr lang="en-US" sz="4000" b="1" dirty="0" smtClean="0"/>
            </a:br>
            <a:r>
              <a:rPr lang="en-US" sz="4000" b="1" dirty="0" smtClean="0"/>
              <a:t>Language deprivation</a:t>
            </a:r>
            <a:endParaRPr lang="en-US" sz="4000" b="1" dirty="0"/>
          </a:p>
        </p:txBody>
      </p:sp>
      <p:pic>
        <p:nvPicPr>
          <p:cNvPr id="4" name="Content Placeholder 3" descr="C:\Users\khornmarsh\Pictures\Deaf vs Hearing Baby.PNG"/>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236514" y="1661532"/>
            <a:ext cx="5715798" cy="3507565"/>
          </a:xfrm>
          <a:prstGeom prst="rect">
            <a:avLst/>
          </a:prstGeom>
          <a:noFill/>
          <a:ln>
            <a:noFill/>
          </a:ln>
        </p:spPr>
      </p:pic>
      <p:sp>
        <p:nvSpPr>
          <p:cNvPr id="5" name="TextBox 4"/>
          <p:cNvSpPr txBox="1"/>
          <p:nvPr/>
        </p:nvSpPr>
        <p:spPr>
          <a:xfrm>
            <a:off x="3021980" y="5553307"/>
            <a:ext cx="6378498" cy="369332"/>
          </a:xfrm>
          <a:prstGeom prst="rect">
            <a:avLst/>
          </a:prstGeom>
          <a:noFill/>
        </p:spPr>
        <p:txBody>
          <a:bodyPr wrap="square" rtlCol="0">
            <a:spAutoFit/>
          </a:bodyPr>
          <a:lstStyle/>
          <a:p>
            <a:r>
              <a:rPr lang="en-US" u="sng" dirty="0">
                <a:hlinkClick r:id="rId3"/>
              </a:rPr>
              <a:t>https://</a:t>
            </a:r>
            <a:r>
              <a:rPr lang="en-US" u="sng" dirty="0" smtClean="0">
                <a:hlinkClick r:id="rId3"/>
              </a:rPr>
              <a:t>m.youtube.com/watch?feature=youtu.be&amp;v=cUTymzn5FEc</a:t>
            </a:r>
            <a:endParaRPr lang="en-US" dirty="0"/>
          </a:p>
        </p:txBody>
      </p:sp>
    </p:spTree>
    <p:extLst>
      <p:ext uri="{BB962C8B-B14F-4D97-AF65-F5344CB8AC3E}">
        <p14:creationId xmlns:p14="http://schemas.microsoft.com/office/powerpoint/2010/main" xmlns="" val="722434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8246"/>
            <a:ext cx="9905998" cy="1256447"/>
          </a:xfrm>
        </p:spPr>
        <p:txBody>
          <a:bodyPr>
            <a:normAutofit/>
          </a:bodyPr>
          <a:lstStyle/>
          <a:p>
            <a:pPr algn="ctr"/>
            <a:r>
              <a:rPr lang="en-US" sz="4400" b="1" dirty="0" smtClean="0"/>
              <a:t>Why an ASL Specialist's palette?</a:t>
            </a:r>
            <a:endParaRPr lang="en-US" sz="4400" b="1" dirty="0"/>
          </a:p>
        </p:txBody>
      </p:sp>
      <p:sp>
        <p:nvSpPr>
          <p:cNvPr id="3" name="Content Placeholder 2"/>
          <p:cNvSpPr>
            <a:spLocks noGrp="1"/>
          </p:cNvSpPr>
          <p:nvPr>
            <p:ph idx="1"/>
          </p:nvPr>
        </p:nvSpPr>
        <p:spPr>
          <a:xfrm>
            <a:off x="1141412" y="1435510"/>
            <a:ext cx="10337194" cy="4886631"/>
          </a:xfrm>
        </p:spPr>
        <p:txBody>
          <a:bodyPr>
            <a:normAutofit fontScale="92500" lnSpcReduction="20000"/>
          </a:bodyPr>
          <a:lstStyle/>
          <a:p>
            <a:r>
              <a:rPr lang="en-US" b="1" dirty="0" smtClean="0"/>
              <a:t>IEP meetings:</a:t>
            </a:r>
          </a:p>
          <a:p>
            <a:pPr lvl="1"/>
            <a:r>
              <a:rPr lang="en-US" b="1" dirty="0" smtClean="0"/>
              <a:t>Educating parents new to ASL or resistant to the benefits and opportunities in bilingual schools</a:t>
            </a:r>
          </a:p>
          <a:p>
            <a:pPr lvl="1"/>
            <a:r>
              <a:rPr lang="en-US" b="1" dirty="0" smtClean="0"/>
              <a:t>Educating LEAs about students’ true needs: language, LRE, and critical mass</a:t>
            </a:r>
          </a:p>
          <a:p>
            <a:endParaRPr lang="en-US" b="1" dirty="0" smtClean="0"/>
          </a:p>
          <a:p>
            <a:r>
              <a:rPr lang="en-US" b="1" dirty="0" smtClean="0"/>
              <a:t>Outreach assessments and training: </a:t>
            </a:r>
          </a:p>
          <a:p>
            <a:pPr lvl="1"/>
            <a:r>
              <a:rPr lang="en-US" b="1" dirty="0" smtClean="0"/>
              <a:t>Assessing non-KSD students</a:t>
            </a:r>
            <a:endParaRPr lang="en-US" b="1" dirty="0"/>
          </a:p>
          <a:p>
            <a:pPr lvl="1"/>
            <a:r>
              <a:rPr lang="en-US" b="1" dirty="0" smtClean="0"/>
              <a:t>Training public school administrators, special education coordinators, special education directors, TODs and interpreters</a:t>
            </a:r>
          </a:p>
          <a:p>
            <a:endParaRPr lang="en-US" b="1" dirty="0" smtClean="0"/>
          </a:p>
          <a:p>
            <a:r>
              <a:rPr lang="en-US" b="1" dirty="0" smtClean="0"/>
              <a:t>Our palette: </a:t>
            </a:r>
          </a:p>
          <a:p>
            <a:pPr lvl="1"/>
            <a:r>
              <a:rPr lang="en-US" b="1" dirty="0" smtClean="0">
                <a:solidFill>
                  <a:srgbClr val="5EFA19"/>
                </a:solidFill>
              </a:rPr>
              <a:t>Offering visuals and anecdotes that are easily ACCESSIBLE and easily UNDERSTOOD</a:t>
            </a:r>
            <a:endParaRPr lang="en-US" b="1" dirty="0">
              <a:solidFill>
                <a:srgbClr val="5EFA19"/>
              </a:solidFill>
            </a:endParaRPr>
          </a:p>
        </p:txBody>
      </p:sp>
    </p:spTree>
    <p:extLst>
      <p:ext uri="{BB962C8B-B14F-4D97-AF65-F5344CB8AC3E}">
        <p14:creationId xmlns:p14="http://schemas.microsoft.com/office/powerpoint/2010/main" xmlns="" val="1287082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48118"/>
            <a:ext cx="9905998" cy="1020711"/>
          </a:xfrm>
        </p:spPr>
        <p:txBody>
          <a:bodyPr>
            <a:normAutofit fontScale="90000"/>
          </a:bodyPr>
          <a:lstStyle/>
          <a:p>
            <a:pPr algn="ctr"/>
            <a:r>
              <a:rPr lang="en-US" sz="4800" b="1" dirty="0" smtClean="0"/>
              <a:t>Tap on The Power of Using quotes</a:t>
            </a:r>
            <a:endParaRPr lang="en-US" sz="4800" b="1" dirty="0"/>
          </a:p>
        </p:txBody>
      </p:sp>
      <p:sp>
        <p:nvSpPr>
          <p:cNvPr id="3" name="Content Placeholder 2"/>
          <p:cNvSpPr>
            <a:spLocks noGrp="1"/>
          </p:cNvSpPr>
          <p:nvPr>
            <p:ph idx="1"/>
          </p:nvPr>
        </p:nvSpPr>
        <p:spPr>
          <a:xfrm>
            <a:off x="1141412" y="1739590"/>
            <a:ext cx="9905999" cy="4051611"/>
          </a:xfrm>
        </p:spPr>
        <p:txBody>
          <a:bodyPr>
            <a:normAutofit fontScale="85000" lnSpcReduction="20000"/>
          </a:bodyPr>
          <a:lstStyle/>
          <a:p>
            <a:pPr marL="0" indent="0">
              <a:buNone/>
            </a:pPr>
            <a:r>
              <a:rPr lang="en-US" sz="4800" b="1" dirty="0"/>
              <a:t>"The human brain does not discriminate between the hands and the tongue. </a:t>
            </a:r>
            <a:r>
              <a:rPr lang="en-US" sz="4800" b="1" dirty="0">
                <a:solidFill>
                  <a:schemeClr val="accent3">
                    <a:lumMod val="75000"/>
                  </a:schemeClr>
                </a:solidFill>
              </a:rPr>
              <a:t>People discriminate</a:t>
            </a:r>
            <a:r>
              <a:rPr lang="en-US" sz="4800" b="1" dirty="0"/>
              <a:t>, but not our biological human brain." </a:t>
            </a:r>
            <a:endParaRPr lang="en-US" sz="4800" b="1" dirty="0" smtClean="0"/>
          </a:p>
          <a:p>
            <a:pPr marL="0" indent="0">
              <a:buNone/>
            </a:pPr>
            <a:endParaRPr lang="en-US" sz="4800" b="1" dirty="0"/>
          </a:p>
          <a:p>
            <a:pPr marL="0" indent="0">
              <a:buNone/>
            </a:pPr>
            <a:r>
              <a:rPr lang="en-US" sz="2600" b="1" dirty="0" smtClean="0"/>
              <a:t>Dr</a:t>
            </a:r>
            <a:r>
              <a:rPr lang="en-US" sz="2600" b="1" dirty="0"/>
              <a:t>. Laura-Ann </a:t>
            </a:r>
            <a:r>
              <a:rPr lang="en-US" sz="2600" b="1" dirty="0" err="1"/>
              <a:t>Petitto</a:t>
            </a:r>
            <a:r>
              <a:rPr lang="en-US" sz="2600" b="1" dirty="0"/>
              <a:t> (VL2 Project)</a:t>
            </a:r>
          </a:p>
          <a:p>
            <a:endParaRPr lang="en-US" dirty="0"/>
          </a:p>
        </p:txBody>
      </p:sp>
    </p:spTree>
    <p:extLst>
      <p:ext uri="{BB962C8B-B14F-4D97-AF65-F5344CB8AC3E}">
        <p14:creationId xmlns:p14="http://schemas.microsoft.com/office/powerpoint/2010/main" xmlns="" val="2089932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06138" y="457200"/>
            <a:ext cx="8764858" cy="4895385"/>
          </a:xfrm>
        </p:spPr>
        <p:txBody>
          <a:bodyPr>
            <a:normAutofit fontScale="92500"/>
          </a:bodyPr>
          <a:lstStyle/>
          <a:p>
            <a:pPr marL="0" indent="0">
              <a:buNone/>
            </a:pPr>
            <a:r>
              <a:rPr lang="en-US" sz="4800" b="1" dirty="0" smtClean="0"/>
              <a:t>“Language delays are never a result of deafness, but a child’s </a:t>
            </a:r>
            <a:r>
              <a:rPr lang="en-US" sz="4800" b="1" dirty="0" smtClean="0">
                <a:solidFill>
                  <a:srgbClr val="A83D27"/>
                </a:solidFill>
              </a:rPr>
              <a:t>lack of full, direct, and meaningful access </a:t>
            </a:r>
            <a:r>
              <a:rPr lang="en-US" sz="4800" b="1" dirty="0" smtClean="0"/>
              <a:t>to ASL and English.”</a:t>
            </a:r>
          </a:p>
          <a:p>
            <a:pPr marL="0" indent="0">
              <a:buNone/>
            </a:pPr>
            <a:endParaRPr lang="en-US" sz="4800" b="1" dirty="0" smtClean="0"/>
          </a:p>
          <a:p>
            <a:pPr marL="0" indent="0">
              <a:buNone/>
            </a:pPr>
            <a:r>
              <a:rPr lang="en-US" sz="2600" b="1" dirty="0" smtClean="0"/>
              <a:t>James E. Tucker</a:t>
            </a:r>
            <a:endParaRPr lang="en-US" sz="2600" b="1" dirty="0"/>
          </a:p>
          <a:p>
            <a:endParaRPr lang="en-US" dirty="0"/>
          </a:p>
        </p:txBody>
      </p:sp>
      <p:sp>
        <p:nvSpPr>
          <p:cNvPr id="2" name="TextBox 1"/>
          <p:cNvSpPr txBox="1"/>
          <p:nvPr/>
        </p:nvSpPr>
        <p:spPr>
          <a:xfrm>
            <a:off x="6032810" y="6308285"/>
            <a:ext cx="3501483" cy="369332"/>
          </a:xfrm>
          <a:prstGeom prst="rect">
            <a:avLst/>
          </a:prstGeom>
          <a:noFill/>
        </p:spPr>
        <p:txBody>
          <a:bodyPr wrap="square" rtlCol="0">
            <a:spAutoFit/>
          </a:bodyPr>
          <a:lstStyle/>
          <a:p>
            <a:r>
              <a:rPr lang="en-US" b="1" dirty="0" smtClean="0"/>
              <a:t>The Maryland Bulletin, Fall 2014</a:t>
            </a:r>
            <a:endParaRPr lang="en-US" b="1" dirty="0"/>
          </a:p>
        </p:txBody>
      </p:sp>
    </p:spTree>
    <p:extLst>
      <p:ext uri="{BB962C8B-B14F-4D97-AF65-F5344CB8AC3E}">
        <p14:creationId xmlns:p14="http://schemas.microsoft.com/office/powerpoint/2010/main" xmlns="" val="2366852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06138" y="457200"/>
            <a:ext cx="8764858" cy="4895385"/>
          </a:xfrm>
        </p:spPr>
        <p:txBody>
          <a:bodyPr>
            <a:normAutofit fontScale="92500"/>
          </a:bodyPr>
          <a:lstStyle/>
          <a:p>
            <a:pPr marL="0" indent="0">
              <a:buNone/>
            </a:pPr>
            <a:r>
              <a:rPr lang="en-US" sz="4800" b="1" dirty="0" smtClean="0"/>
              <a:t>“Why is it considered </a:t>
            </a:r>
            <a:r>
              <a:rPr lang="en-US" sz="4800" b="1" dirty="0" smtClean="0">
                <a:solidFill>
                  <a:srgbClr val="A83D27"/>
                </a:solidFill>
              </a:rPr>
              <a:t>abuse</a:t>
            </a:r>
            <a:r>
              <a:rPr lang="en-US" sz="4800" b="1" dirty="0" smtClean="0"/>
              <a:t> when a hearing child is discovered with no language by the age of 3, yet  </a:t>
            </a:r>
            <a:r>
              <a:rPr lang="en-US" sz="4800" b="1" dirty="0" smtClean="0">
                <a:solidFill>
                  <a:srgbClr val="A83D27"/>
                </a:solidFill>
              </a:rPr>
              <a:t>normal</a:t>
            </a:r>
            <a:r>
              <a:rPr lang="en-US" sz="4800" b="1" dirty="0" smtClean="0"/>
              <a:t> for a deaf child to have little or no language by the age of 3?”</a:t>
            </a:r>
          </a:p>
        </p:txBody>
      </p:sp>
      <p:sp>
        <p:nvSpPr>
          <p:cNvPr id="2" name="TextBox 1"/>
          <p:cNvSpPr txBox="1"/>
          <p:nvPr/>
        </p:nvSpPr>
        <p:spPr>
          <a:xfrm>
            <a:off x="5444513" y="5352585"/>
            <a:ext cx="5343922" cy="646331"/>
          </a:xfrm>
          <a:prstGeom prst="rect">
            <a:avLst/>
          </a:prstGeom>
          <a:noFill/>
        </p:spPr>
        <p:txBody>
          <a:bodyPr wrap="square" rtlCol="0">
            <a:spAutoFit/>
          </a:bodyPr>
          <a:lstStyle/>
          <a:p>
            <a:r>
              <a:rPr lang="en-US" b="1" dirty="0" smtClean="0"/>
              <a:t>Dr. Sanjay </a:t>
            </a:r>
            <a:r>
              <a:rPr lang="en-US" b="1" dirty="0" err="1" smtClean="0"/>
              <a:t>Gulati</a:t>
            </a:r>
            <a:r>
              <a:rPr lang="en-US" b="1" dirty="0" smtClean="0"/>
              <a:t>:</a:t>
            </a:r>
          </a:p>
          <a:p>
            <a:r>
              <a:rPr lang="en-US" b="1" dirty="0" smtClean="0"/>
              <a:t>(2014 presentation at the Boston Children’s Hospital  </a:t>
            </a:r>
            <a:endParaRPr lang="en-US" b="1" dirty="0"/>
          </a:p>
        </p:txBody>
      </p:sp>
    </p:spTree>
    <p:extLst>
      <p:ext uri="{BB962C8B-B14F-4D97-AF65-F5344CB8AC3E}">
        <p14:creationId xmlns:p14="http://schemas.microsoft.com/office/powerpoint/2010/main" xmlns="" val="2686006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167153"/>
            <a:ext cx="4027461" cy="1453375"/>
          </a:xfrm>
        </p:spPr>
        <p:txBody>
          <a:bodyPr>
            <a:noAutofit/>
          </a:bodyPr>
          <a:lstStyle/>
          <a:p>
            <a:pPr algn="ctr"/>
            <a:r>
              <a:rPr lang="en-US" sz="4800" b="1" dirty="0" smtClean="0"/>
              <a:t>Use current publications</a:t>
            </a:r>
            <a:endParaRPr lang="en-US" sz="4800" b="1"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5620215" y="434899"/>
            <a:ext cx="5352585" cy="6010506"/>
          </a:xfrm>
        </p:spPr>
      </p:pic>
      <p:sp>
        <p:nvSpPr>
          <p:cNvPr id="4" name="Text Placeholder 3"/>
          <p:cNvSpPr>
            <a:spLocks noGrp="1"/>
          </p:cNvSpPr>
          <p:nvPr>
            <p:ph type="body" sz="half" idx="2"/>
          </p:nvPr>
        </p:nvSpPr>
        <p:spPr>
          <a:xfrm>
            <a:off x="1146705" y="1828800"/>
            <a:ext cx="3856037" cy="4719484"/>
          </a:xfrm>
        </p:spPr>
        <p:txBody>
          <a:bodyPr>
            <a:normAutofit/>
          </a:bodyPr>
          <a:lstStyle/>
          <a:p>
            <a:pPr marL="285750" indent="-285750">
              <a:buFont typeface="Arial" panose="020B0604020202020204" pitchFamily="34" charset="0"/>
              <a:buChar char="•"/>
            </a:pPr>
            <a:r>
              <a:rPr lang="en-US" sz="2000" b="1" dirty="0" smtClean="0"/>
              <a:t>When students do not get the basic building blocks, they don’t feel safe</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Providing children appropriate language opportunities gives them a feeling of safety</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Children can then progress through the hierarchy</a:t>
            </a:r>
            <a:endParaRPr lang="en-US" sz="2000" b="1" dirty="0"/>
          </a:p>
        </p:txBody>
      </p:sp>
    </p:spTree>
    <p:extLst>
      <p:ext uri="{BB962C8B-B14F-4D97-AF65-F5344CB8AC3E}">
        <p14:creationId xmlns:p14="http://schemas.microsoft.com/office/powerpoint/2010/main" xmlns="" val="770200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817755"/>
          </a:xfrm>
        </p:spPr>
        <p:txBody>
          <a:bodyPr>
            <a:noAutofit/>
          </a:bodyPr>
          <a:lstStyle/>
          <a:p>
            <a:pPr algn="ctr"/>
            <a:r>
              <a:rPr lang="en-US" sz="3600" b="1" dirty="0" smtClean="0"/>
              <a:t>Use current publications</a:t>
            </a:r>
            <a:endParaRPr lang="en-US" sz="3600" b="1"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5762768" y="434899"/>
            <a:ext cx="5067478" cy="6010506"/>
          </a:xfrm>
        </p:spPr>
      </p:pic>
      <p:sp>
        <p:nvSpPr>
          <p:cNvPr id="4" name="Text Placeholder 3"/>
          <p:cNvSpPr>
            <a:spLocks noGrp="1"/>
          </p:cNvSpPr>
          <p:nvPr>
            <p:ph type="body" sz="half" idx="2"/>
          </p:nvPr>
        </p:nvSpPr>
        <p:spPr>
          <a:xfrm>
            <a:off x="1146705" y="1917289"/>
            <a:ext cx="4398689" cy="4601497"/>
          </a:xfrm>
        </p:spPr>
        <p:txBody>
          <a:bodyPr>
            <a:normAutofit/>
          </a:bodyPr>
          <a:lstStyle/>
          <a:p>
            <a:pPr marL="285750" indent="-285750">
              <a:buFont typeface="Arial" panose="020B0604020202020204" pitchFamily="34" charset="0"/>
              <a:buChar char="•"/>
            </a:pPr>
            <a:r>
              <a:rPr lang="en-US" sz="2400" b="1" dirty="0" smtClean="0"/>
              <a:t>Visual split attention causes increased cognitive load</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When students receive an education through an interpreter, it requires more work than if it was through direct instruction in ASL</a:t>
            </a:r>
          </a:p>
        </p:txBody>
      </p:sp>
    </p:spTree>
    <p:extLst>
      <p:ext uri="{BB962C8B-B14F-4D97-AF65-F5344CB8AC3E}">
        <p14:creationId xmlns:p14="http://schemas.microsoft.com/office/powerpoint/2010/main" xmlns="" val="2895453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6705" y="1785600"/>
            <a:ext cx="3856037" cy="2329601"/>
          </a:xfrm>
        </p:spPr>
        <p:txBody>
          <a:bodyPr>
            <a:normAutofit/>
          </a:bodyPr>
          <a:lstStyle/>
          <a:p>
            <a:r>
              <a:rPr lang="en-US" sz="3600" b="1" dirty="0" smtClean="0"/>
              <a:t>The Palette of Allegories, Comparisons &amp; Examples</a:t>
            </a:r>
            <a:endParaRPr lang="en-US" sz="3600" b="1" dirty="0"/>
          </a:p>
        </p:txBody>
      </p:sp>
      <p:pic>
        <p:nvPicPr>
          <p:cNvPr id="2" name="Content Placeholder 1" descr="2015-08-05 09.17.05.jpg"/>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7146" b="16906"/>
          <a:stretch/>
        </p:blipFill>
        <p:spPr>
          <a:xfrm>
            <a:off x="5109165" y="360638"/>
            <a:ext cx="5891209" cy="5179684"/>
          </a:xfrm>
        </p:spPr>
      </p:pic>
      <p:sp>
        <p:nvSpPr>
          <p:cNvPr id="6" name="Text Placeholder 5"/>
          <p:cNvSpPr>
            <a:spLocks noGrp="1"/>
          </p:cNvSpPr>
          <p:nvPr>
            <p:ph type="body" sz="half" idx="2"/>
          </p:nvPr>
        </p:nvSpPr>
        <p:spPr>
          <a:xfrm>
            <a:off x="5220963" y="5666328"/>
            <a:ext cx="6177332" cy="1191672"/>
          </a:xfrm>
        </p:spPr>
        <p:txBody>
          <a:bodyPr>
            <a:normAutofit fontScale="92500"/>
          </a:bodyPr>
          <a:lstStyle/>
          <a:p>
            <a:r>
              <a:rPr lang="en-US" sz="3200" b="1" dirty="0" smtClean="0"/>
              <a:t>The Case of Dichotomous Confusion </a:t>
            </a:r>
            <a:r>
              <a:rPr lang="en-US" sz="3200" b="1" dirty="0"/>
              <a:t/>
            </a:r>
            <a:br>
              <a:rPr lang="en-US" sz="3200" b="1" dirty="0"/>
            </a:br>
            <a:endParaRPr lang="en-US" sz="3200" b="1" dirty="0"/>
          </a:p>
        </p:txBody>
      </p:sp>
    </p:spTree>
    <p:extLst>
      <p:ext uri="{BB962C8B-B14F-4D97-AF65-F5344CB8AC3E}">
        <p14:creationId xmlns:p14="http://schemas.microsoft.com/office/powerpoint/2010/main" xmlns="" val="2038056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45688"/>
            <a:ext cx="9905998" cy="925551"/>
          </a:xfrm>
        </p:spPr>
        <p:txBody>
          <a:bodyPr>
            <a:normAutofit/>
          </a:bodyPr>
          <a:lstStyle/>
          <a:p>
            <a:pPr algn="ctr"/>
            <a:r>
              <a:rPr lang="en-US" sz="4800" b="1" dirty="0" smtClean="0"/>
              <a:t>Plato’s Cave Allegory</a:t>
            </a:r>
            <a:endParaRPr lang="en-US" sz="4800" b="1" dirty="0"/>
          </a:p>
        </p:txBody>
      </p:sp>
      <p:sp>
        <p:nvSpPr>
          <p:cNvPr id="3" name="Content Placeholder 2"/>
          <p:cNvSpPr>
            <a:spLocks noGrp="1"/>
          </p:cNvSpPr>
          <p:nvPr>
            <p:ph sz="half" idx="1"/>
          </p:nvPr>
        </p:nvSpPr>
        <p:spPr>
          <a:xfrm>
            <a:off x="1141410" y="1182029"/>
            <a:ext cx="4878389" cy="5151864"/>
          </a:xfrm>
        </p:spPr>
        <p:txBody>
          <a:bodyPr>
            <a:noAutofit/>
          </a:bodyPr>
          <a:lstStyle/>
          <a:p>
            <a:pPr marL="0" indent="0">
              <a:buNone/>
            </a:pPr>
            <a:endParaRPr lang="en-US" sz="1400" b="1" dirty="0" smtClean="0"/>
          </a:p>
          <a:p>
            <a:r>
              <a:rPr lang="en-US" sz="2000" b="1" dirty="0" smtClean="0"/>
              <a:t>400 BC – Plato: “Deaf people cannot speak; therefore Deaf people lack intelligence</a:t>
            </a:r>
            <a:r>
              <a:rPr lang="en-US" sz="2000" b="1" dirty="0"/>
              <a:t>.” </a:t>
            </a:r>
            <a:r>
              <a:rPr lang="en-US" sz="1400" b="1" dirty="0" smtClean="0">
                <a:solidFill>
                  <a:srgbClr val="FFFF00"/>
                </a:solidFill>
                <a:hlinkClick r:id="rId3"/>
              </a:rPr>
              <a:t>www.emaze.com</a:t>
            </a:r>
            <a:endParaRPr lang="en-US" sz="1400" b="1" dirty="0" smtClean="0">
              <a:solidFill>
                <a:srgbClr val="FFFF00"/>
              </a:solidFill>
            </a:endParaRPr>
          </a:p>
          <a:p>
            <a:endParaRPr lang="en-US" sz="1400" b="1" dirty="0" smtClean="0">
              <a:solidFill>
                <a:srgbClr val="FFFF00"/>
              </a:solidFill>
            </a:endParaRPr>
          </a:p>
          <a:p>
            <a:r>
              <a:rPr lang="en-US" sz="2000" b="1" dirty="0"/>
              <a:t>360</a:t>
            </a:r>
            <a:r>
              <a:rPr lang="en-US" sz="2000" b="1" dirty="0">
                <a:solidFill>
                  <a:srgbClr val="FF0000"/>
                </a:solidFill>
              </a:rPr>
              <a:t> </a:t>
            </a:r>
            <a:r>
              <a:rPr lang="en-US" sz="2000" b="1" dirty="0"/>
              <a:t>BC - Socrates claims that Deaf people are incapable of language and ideas.</a:t>
            </a:r>
          </a:p>
          <a:p>
            <a:r>
              <a:rPr lang="en-US" sz="1400" b="1" dirty="0">
                <a:solidFill>
                  <a:srgbClr val="FFFF00"/>
                </a:solidFill>
              </a:rPr>
              <a:t>www.ead.ee/foreign_deaf_history</a:t>
            </a:r>
          </a:p>
          <a:p>
            <a:endParaRPr lang="en-US" sz="2000" b="1" dirty="0" smtClean="0"/>
          </a:p>
          <a:p>
            <a:r>
              <a:rPr lang="en-US" sz="2000" b="1" dirty="0"/>
              <a:t>355 BC - Aristotle says "Those who are born deaf all become senseless and incapable of reason.” </a:t>
            </a:r>
            <a:r>
              <a:rPr lang="en-US" sz="1400" b="1" dirty="0" smtClean="0">
                <a:solidFill>
                  <a:srgbClr val="FFFF00"/>
                </a:solidFill>
              </a:rPr>
              <a:t>www.ead.ee/foreign_deaf_history</a:t>
            </a:r>
            <a:endParaRPr lang="en-US" sz="1400" b="1" dirty="0">
              <a:solidFill>
                <a:srgbClr val="FFFF00"/>
              </a:solidFill>
            </a:endParaRPr>
          </a:p>
          <a:p>
            <a:endParaRPr lang="en-US" sz="2000" b="1"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xmlns="" val="0"/>
              </a:ext>
            </a:extLst>
          </a:blip>
          <a:stretch>
            <a:fillRect/>
          </a:stretch>
        </p:blipFill>
        <p:spPr>
          <a:xfrm>
            <a:off x="6083261" y="1489591"/>
            <a:ext cx="5058177" cy="4860772"/>
          </a:xfrm>
        </p:spPr>
      </p:pic>
    </p:spTree>
    <p:extLst>
      <p:ext uri="{BB962C8B-B14F-4D97-AF65-F5344CB8AC3E}">
        <p14:creationId xmlns:p14="http://schemas.microsoft.com/office/powerpoint/2010/main" xmlns="" val="25980218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578099" y="391125"/>
            <a:ext cx="4549072" cy="6065429"/>
          </a:xfrm>
          <a:prstGeom prst="rect">
            <a:avLst/>
          </a:prstGeom>
        </p:spPr>
      </p:pic>
      <p:sp>
        <p:nvSpPr>
          <p:cNvPr id="9" name="Title 8"/>
          <p:cNvSpPr>
            <a:spLocks noGrp="1"/>
          </p:cNvSpPr>
          <p:nvPr>
            <p:ph type="title"/>
          </p:nvPr>
        </p:nvSpPr>
        <p:spPr>
          <a:xfrm>
            <a:off x="1146705" y="373627"/>
            <a:ext cx="3856037" cy="628184"/>
          </a:xfrm>
        </p:spPr>
        <p:txBody>
          <a:bodyPr>
            <a:normAutofit fontScale="90000"/>
          </a:bodyPr>
          <a:lstStyle/>
          <a:p>
            <a:r>
              <a:rPr lang="en-US" b="1" dirty="0" smtClean="0"/>
              <a:t>Deaf child age 5.11</a:t>
            </a:r>
            <a:endParaRPr lang="en-US" b="1" dirty="0"/>
          </a:p>
        </p:txBody>
      </p:sp>
      <p:sp>
        <p:nvSpPr>
          <p:cNvPr id="11" name="Text Placeholder 10"/>
          <p:cNvSpPr>
            <a:spLocks noGrp="1"/>
          </p:cNvSpPr>
          <p:nvPr>
            <p:ph type="body" sz="half" idx="2"/>
          </p:nvPr>
        </p:nvSpPr>
        <p:spPr>
          <a:xfrm>
            <a:off x="806245" y="1771830"/>
            <a:ext cx="5397910" cy="4684724"/>
          </a:xfrm>
        </p:spPr>
        <p:txBody>
          <a:bodyPr>
            <a:normAutofit/>
          </a:bodyPr>
          <a:lstStyle/>
          <a:p>
            <a:pPr marL="285750" indent="-285750">
              <a:buFont typeface="Arial" panose="020B0604020202020204" pitchFamily="34" charset="0"/>
              <a:buChar char="•"/>
            </a:pPr>
            <a:r>
              <a:rPr lang="en-US" sz="2400" b="1" dirty="0" smtClean="0"/>
              <a:t>Deaf parents who used ASL since birth</a:t>
            </a:r>
          </a:p>
          <a:p>
            <a:pPr marL="285750" indent="-285750">
              <a:buFont typeface="Arial" panose="020B0604020202020204" pitchFamily="34" charset="0"/>
              <a:buChar char="•"/>
            </a:pPr>
            <a:r>
              <a:rPr lang="en-US" sz="2400" b="1" dirty="0" smtClean="0"/>
              <a:t>Deaf older brother with Autism</a:t>
            </a:r>
          </a:p>
          <a:p>
            <a:pPr marL="285750" indent="-285750">
              <a:buFont typeface="Arial" panose="020B0604020202020204" pitchFamily="34" charset="0"/>
              <a:buChar char="•"/>
            </a:pPr>
            <a:r>
              <a:rPr lang="en-US" sz="2400" b="1" dirty="0" smtClean="0"/>
              <a:t>Mainstream program with interpreter until 1</a:t>
            </a:r>
            <a:r>
              <a:rPr lang="en-US" sz="2400" b="1" baseline="30000" dirty="0" smtClean="0"/>
              <a:t>st</a:t>
            </a:r>
            <a:r>
              <a:rPr lang="en-US" sz="2400" b="1" dirty="0" smtClean="0"/>
              <a:t> Grade</a:t>
            </a:r>
          </a:p>
          <a:p>
            <a:pPr marL="285750" indent="-285750">
              <a:buFont typeface="Arial" panose="020B0604020202020204" pitchFamily="34" charset="0"/>
              <a:buChar char="•"/>
            </a:pPr>
            <a:r>
              <a:rPr lang="en-US" sz="2400" b="1" dirty="0" smtClean="0"/>
              <a:t>P-Level 1.5 in Kindergarten</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Why is her P-Level so low?</a:t>
            </a:r>
          </a:p>
        </p:txBody>
      </p:sp>
    </p:spTree>
    <p:extLst>
      <p:ext uri="{BB962C8B-B14F-4D97-AF65-F5344CB8AC3E}">
        <p14:creationId xmlns:p14="http://schemas.microsoft.com/office/powerpoint/2010/main" xmlns="" val="534657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676" y="137648"/>
            <a:ext cx="4238958" cy="787903"/>
          </a:xfrm>
        </p:spPr>
        <p:txBody>
          <a:bodyPr>
            <a:normAutofit fontScale="90000"/>
          </a:bodyPr>
          <a:lstStyle/>
          <a:p>
            <a:r>
              <a:rPr lang="en-US" sz="3600" b="1" dirty="0" smtClean="0"/>
              <a:t>Another analogy</a:t>
            </a:r>
            <a:endParaRPr lang="en-US" sz="36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352585" y="1282390"/>
            <a:ext cx="6114300" cy="4962292"/>
          </a:xfrm>
        </p:spPr>
      </p:pic>
      <p:sp>
        <p:nvSpPr>
          <p:cNvPr id="4" name="Text Placeholder 3"/>
          <p:cNvSpPr>
            <a:spLocks noGrp="1"/>
          </p:cNvSpPr>
          <p:nvPr>
            <p:ph type="body" sz="half" idx="2"/>
          </p:nvPr>
        </p:nvSpPr>
        <p:spPr>
          <a:xfrm>
            <a:off x="1146705" y="511277"/>
            <a:ext cx="3856037" cy="6027175"/>
          </a:xfrm>
        </p:spPr>
        <p:txBody>
          <a:bodyPr>
            <a:normAutofit/>
          </a:bodyPr>
          <a:lstStyle/>
          <a:p>
            <a:pPr marL="285750" indent="-285750">
              <a:buFont typeface="Arial" panose="020B0604020202020204" pitchFamily="34" charset="0"/>
              <a:buChar char="•"/>
            </a:pPr>
            <a:r>
              <a:rPr lang="en-US" sz="2000" b="1" dirty="0" smtClean="0"/>
              <a:t>Young trees need water, sunlight, and room to grow</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The older trees are overcrowding the younger trees, stunting their growth</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Older trees = older, auditory-based approaches</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Remove some of the obstacles (thin out the older trees) to give the younger trees room to grow</a:t>
            </a:r>
            <a:endParaRPr lang="en-US" sz="2000" b="1" dirty="0"/>
          </a:p>
        </p:txBody>
      </p:sp>
    </p:spTree>
    <p:extLst>
      <p:ext uri="{BB962C8B-B14F-4D97-AF65-F5344CB8AC3E}">
        <p14:creationId xmlns:p14="http://schemas.microsoft.com/office/powerpoint/2010/main" xmlns="" val="4011936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6705" y="296001"/>
            <a:ext cx="3856037" cy="809296"/>
          </a:xfrm>
        </p:spPr>
        <p:txBody>
          <a:bodyPr/>
          <a:lstStyle/>
          <a:p>
            <a:pPr algn="ctr"/>
            <a:r>
              <a:rPr lang="en-US" b="1" dirty="0" smtClean="0"/>
              <a:t>Harry potter:</a:t>
            </a:r>
            <a:endParaRPr lang="en-US" b="1"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962936" y="609602"/>
            <a:ext cx="4088524" cy="5181598"/>
          </a:xfrm>
        </p:spPr>
      </p:pic>
      <p:sp>
        <p:nvSpPr>
          <p:cNvPr id="8" name="Text Placeholder 7"/>
          <p:cNvSpPr>
            <a:spLocks noGrp="1"/>
          </p:cNvSpPr>
          <p:nvPr>
            <p:ph type="body" sz="half" idx="2"/>
          </p:nvPr>
        </p:nvSpPr>
        <p:spPr>
          <a:xfrm>
            <a:off x="1146705" y="1534509"/>
            <a:ext cx="5401579" cy="4964613"/>
          </a:xfrm>
        </p:spPr>
        <p:txBody>
          <a:bodyPr/>
          <a:lstStyle/>
          <a:p>
            <a:pPr marL="285750" indent="-285750">
              <a:buFont typeface="Arial" panose="020B0604020202020204" pitchFamily="34" charset="0"/>
              <a:buChar char="•"/>
            </a:pPr>
            <a:r>
              <a:rPr lang="en-US" sz="2000" b="1" dirty="0" smtClean="0"/>
              <a:t>“Regular” society views him as an outcast</a:t>
            </a:r>
          </a:p>
          <a:p>
            <a:pPr marL="285750" indent="-285750">
              <a:buFont typeface="Arial" panose="020B0604020202020204" pitchFamily="34" charset="0"/>
              <a:buChar char="•"/>
            </a:pPr>
            <a:r>
              <a:rPr lang="en-US" sz="2000" b="1" dirty="0" smtClean="0"/>
              <a:t>Has special, untrained, sometimes unknown “abilities”</a:t>
            </a:r>
          </a:p>
          <a:p>
            <a:pPr marL="285750" indent="-285750">
              <a:buFont typeface="Arial" panose="020B0604020202020204" pitchFamily="34" charset="0"/>
              <a:buChar char="•"/>
            </a:pPr>
            <a:r>
              <a:rPr lang="en-US" sz="2000" b="1" dirty="0" smtClean="0"/>
              <a:t>Fits in better at a “special” school</a:t>
            </a:r>
          </a:p>
          <a:p>
            <a:pPr marL="285750" indent="-285750">
              <a:buFont typeface="Arial" panose="020B0604020202020204" pitchFamily="34" charset="0"/>
              <a:buChar char="•"/>
            </a:pPr>
            <a:r>
              <a:rPr lang="en-US" sz="2000" b="1" dirty="0" smtClean="0"/>
              <a:t>Identifies better with similar children</a:t>
            </a:r>
          </a:p>
          <a:p>
            <a:pPr marL="285750" indent="-285750">
              <a:buFont typeface="Arial" panose="020B0604020202020204" pitchFamily="34" charset="0"/>
              <a:buChar char="•"/>
            </a:pPr>
            <a:r>
              <a:rPr lang="en-US" sz="2000" b="1" dirty="0" smtClean="0"/>
              <a:t>Receives specific training to develop “special abilities”</a:t>
            </a:r>
          </a:p>
          <a:p>
            <a:pPr marL="285750" indent="-285750">
              <a:buFont typeface="Arial" panose="020B0604020202020204" pitchFamily="34" charset="0"/>
              <a:buChar char="•"/>
            </a:pPr>
            <a:r>
              <a:rPr lang="en-US" sz="2000" b="1" dirty="0" smtClean="0"/>
              <a:t>Learns to successfully negotiate two worlds</a:t>
            </a:r>
          </a:p>
          <a:p>
            <a:pPr marL="285750" indent="-285750">
              <a:buFont typeface="Arial" panose="020B0604020202020204" pitchFamily="34" charset="0"/>
              <a:buChar char="•"/>
            </a:pPr>
            <a:r>
              <a:rPr lang="en-US" sz="2000" b="1" dirty="0" smtClean="0"/>
              <a:t>Contributes to the next generation</a:t>
            </a:r>
          </a:p>
          <a:p>
            <a:endParaRPr lang="en-US" dirty="0"/>
          </a:p>
        </p:txBody>
      </p:sp>
    </p:spTree>
    <p:extLst>
      <p:ext uri="{BB962C8B-B14F-4D97-AF65-F5344CB8AC3E}">
        <p14:creationId xmlns:p14="http://schemas.microsoft.com/office/powerpoint/2010/main" xmlns="" val="4019075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30358"/>
            <a:ext cx="9905998" cy="762822"/>
          </a:xfrm>
        </p:spPr>
        <p:txBody>
          <a:bodyPr>
            <a:normAutofit fontScale="90000"/>
          </a:bodyPr>
          <a:lstStyle/>
          <a:p>
            <a:pPr algn="ctr"/>
            <a:r>
              <a:rPr lang="en-US" sz="5400" b="1" dirty="0" smtClean="0"/>
              <a:t>A Palette on Measurement</a:t>
            </a:r>
            <a:endParaRPr lang="en-US" sz="5400" b="1" dirty="0"/>
          </a:p>
        </p:txBody>
      </p:sp>
      <p:pic>
        <p:nvPicPr>
          <p:cNvPr id="8" name="Picture 7"/>
          <p:cNvPicPr>
            <a:picLocks noGrp="1"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2676293" y="1371600"/>
            <a:ext cx="6746487" cy="4900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79216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6705" y="88491"/>
            <a:ext cx="3856037" cy="809296"/>
          </a:xfrm>
        </p:spPr>
        <p:txBody>
          <a:bodyPr/>
          <a:lstStyle/>
          <a:p>
            <a:pPr algn="ctr"/>
            <a:r>
              <a:rPr lang="en-US" b="1" dirty="0" smtClean="0"/>
              <a:t>Deaf child:</a:t>
            </a:r>
            <a:endParaRPr lang="en-US" b="1" dirty="0"/>
          </a:p>
        </p:txBody>
      </p:sp>
      <p:sp>
        <p:nvSpPr>
          <p:cNvPr id="8" name="Text Placeholder 7"/>
          <p:cNvSpPr>
            <a:spLocks noGrp="1"/>
          </p:cNvSpPr>
          <p:nvPr>
            <p:ph type="body" sz="half" idx="2"/>
          </p:nvPr>
        </p:nvSpPr>
        <p:spPr>
          <a:xfrm>
            <a:off x="1146705" y="1081548"/>
            <a:ext cx="4103721" cy="5456904"/>
          </a:xfrm>
        </p:spPr>
        <p:txBody>
          <a:bodyPr/>
          <a:lstStyle/>
          <a:p>
            <a:pPr marL="285750" indent="-285750">
              <a:buFont typeface="Arial" panose="020B0604020202020204" pitchFamily="34" charset="0"/>
              <a:buChar char="•"/>
            </a:pPr>
            <a:r>
              <a:rPr lang="en-US" sz="2000" b="1" dirty="0" smtClean="0"/>
              <a:t>“Regular” society views him as an outcast</a:t>
            </a:r>
          </a:p>
          <a:p>
            <a:pPr marL="285750" indent="-285750">
              <a:buFont typeface="Arial" panose="020B0604020202020204" pitchFamily="34" charset="0"/>
              <a:buChar char="•"/>
            </a:pPr>
            <a:r>
              <a:rPr lang="en-US" sz="2000" b="1" dirty="0" smtClean="0"/>
              <a:t>Has special, untrained, sometimes unknown “abilities”</a:t>
            </a:r>
          </a:p>
          <a:p>
            <a:pPr marL="285750" indent="-285750">
              <a:buFont typeface="Arial" panose="020B0604020202020204" pitchFamily="34" charset="0"/>
              <a:buChar char="•"/>
            </a:pPr>
            <a:r>
              <a:rPr lang="en-US" sz="2000" b="1" dirty="0" smtClean="0"/>
              <a:t>Fits in better at a “special” school</a:t>
            </a:r>
          </a:p>
          <a:p>
            <a:pPr marL="285750" indent="-285750">
              <a:buFont typeface="Arial" panose="020B0604020202020204" pitchFamily="34" charset="0"/>
              <a:buChar char="•"/>
            </a:pPr>
            <a:r>
              <a:rPr lang="en-US" sz="2000" b="1" dirty="0" smtClean="0"/>
              <a:t>Identifies better with similar children</a:t>
            </a:r>
          </a:p>
          <a:p>
            <a:pPr marL="285750" indent="-285750">
              <a:buFont typeface="Arial" panose="020B0604020202020204" pitchFamily="34" charset="0"/>
              <a:buChar char="•"/>
            </a:pPr>
            <a:r>
              <a:rPr lang="en-US" sz="2000" b="1" dirty="0" smtClean="0"/>
              <a:t>Receives specific training to develop “special abilities”</a:t>
            </a:r>
          </a:p>
          <a:p>
            <a:pPr marL="285750" indent="-285750">
              <a:buFont typeface="Arial" panose="020B0604020202020204" pitchFamily="34" charset="0"/>
              <a:buChar char="•"/>
            </a:pPr>
            <a:r>
              <a:rPr lang="en-US" sz="2000" b="1" dirty="0" smtClean="0"/>
              <a:t>Learns to successfully negotiate two worlds</a:t>
            </a:r>
          </a:p>
          <a:p>
            <a:pPr marL="285750" indent="-285750">
              <a:buFont typeface="Arial" panose="020B0604020202020204" pitchFamily="34" charset="0"/>
              <a:buChar char="•"/>
            </a:pPr>
            <a:r>
              <a:rPr lang="en-US" sz="2000" b="1" dirty="0" smtClean="0"/>
              <a:t>Contributes to the next generation</a:t>
            </a:r>
          </a:p>
          <a:p>
            <a:endParaRPr lang="en-US" dirty="0"/>
          </a:p>
        </p:txBody>
      </p:sp>
      <p:pic>
        <p:nvPicPr>
          <p:cNvPr id="7" name="Content Placeholder 6"/>
          <p:cNvPicPr>
            <a:picLocks noGrp="1" noChangeAspect="1"/>
          </p:cNvPicPr>
          <p:nvPr>
            <p:ph idx="1"/>
          </p:nvPr>
        </p:nvPicPr>
        <p:blipFill>
          <a:blip r:embed="rId3"/>
          <a:stretch>
            <a:fillRect/>
          </a:stretch>
        </p:blipFill>
        <p:spPr>
          <a:xfrm>
            <a:off x="5431501" y="982464"/>
            <a:ext cx="5891213" cy="4418409"/>
          </a:xfrm>
          <a:prstGeom prst="rect">
            <a:avLst/>
          </a:prstGeom>
        </p:spPr>
      </p:pic>
    </p:spTree>
    <p:extLst>
      <p:ext uri="{BB962C8B-B14F-4D97-AF65-F5344CB8AC3E}">
        <p14:creationId xmlns:p14="http://schemas.microsoft.com/office/powerpoint/2010/main" xmlns="" val="1235939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2595"/>
            <a:ext cx="9905998" cy="1048215"/>
          </a:xfrm>
        </p:spPr>
        <p:txBody>
          <a:bodyPr>
            <a:normAutofit/>
          </a:bodyPr>
          <a:lstStyle/>
          <a:p>
            <a:pPr algn="ctr"/>
            <a:r>
              <a:rPr lang="en-US" sz="5400" b="1" dirty="0" smtClean="0"/>
              <a:t>Dichotomous Comparison</a:t>
            </a:r>
            <a:endParaRPr lang="en-US" sz="54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2408683" y="1710995"/>
            <a:ext cx="2442097" cy="214312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7174087" y="1710995"/>
            <a:ext cx="2514600" cy="2143125"/>
          </a:xfrm>
        </p:spPr>
      </p:pic>
      <p:sp>
        <p:nvSpPr>
          <p:cNvPr id="7" name="TextBox 6"/>
          <p:cNvSpPr txBox="1"/>
          <p:nvPr/>
        </p:nvSpPr>
        <p:spPr>
          <a:xfrm>
            <a:off x="1895707" y="4081346"/>
            <a:ext cx="3367669" cy="2308324"/>
          </a:xfrm>
          <a:prstGeom prst="rect">
            <a:avLst/>
          </a:prstGeom>
          <a:noFill/>
        </p:spPr>
        <p:txBody>
          <a:bodyPr wrap="square" rtlCol="0">
            <a:spAutoFit/>
          </a:bodyPr>
          <a:lstStyle/>
          <a:p>
            <a:pPr algn="ctr"/>
            <a:r>
              <a:rPr lang="en-US" sz="4800" b="1" dirty="0" smtClean="0"/>
              <a:t>We must fight </a:t>
            </a:r>
            <a:r>
              <a:rPr lang="en-US" sz="4800" b="1" dirty="0" smtClean="0">
                <a:solidFill>
                  <a:srgbClr val="FFFF00"/>
                </a:solidFill>
              </a:rPr>
              <a:t>sound</a:t>
            </a:r>
            <a:r>
              <a:rPr lang="en-US" sz="4800" b="1" dirty="0" smtClean="0"/>
              <a:t> deprivation!</a:t>
            </a:r>
            <a:endParaRPr lang="en-US" sz="4800" b="1" dirty="0"/>
          </a:p>
        </p:txBody>
      </p:sp>
      <p:sp>
        <p:nvSpPr>
          <p:cNvPr id="8" name="TextBox 7"/>
          <p:cNvSpPr txBox="1"/>
          <p:nvPr/>
        </p:nvSpPr>
        <p:spPr>
          <a:xfrm>
            <a:off x="6445405" y="4226968"/>
            <a:ext cx="4137102" cy="2308324"/>
          </a:xfrm>
          <a:prstGeom prst="rect">
            <a:avLst/>
          </a:prstGeom>
          <a:noFill/>
        </p:spPr>
        <p:txBody>
          <a:bodyPr wrap="square" rtlCol="0">
            <a:spAutoFit/>
          </a:bodyPr>
          <a:lstStyle/>
          <a:p>
            <a:pPr algn="ctr"/>
            <a:r>
              <a:rPr lang="en-US" sz="4800" b="1" dirty="0" smtClean="0"/>
              <a:t>We must fight </a:t>
            </a:r>
            <a:r>
              <a:rPr lang="en-US" sz="4800" b="1" dirty="0" smtClean="0">
                <a:solidFill>
                  <a:srgbClr val="FFFF00"/>
                </a:solidFill>
              </a:rPr>
              <a:t>language</a:t>
            </a:r>
            <a:r>
              <a:rPr lang="en-US" sz="4800" b="1" dirty="0" smtClean="0"/>
              <a:t> deprivation!</a:t>
            </a:r>
            <a:endParaRPr lang="en-US" sz="4800" b="1" dirty="0"/>
          </a:p>
        </p:txBody>
      </p:sp>
    </p:spTree>
    <p:extLst>
      <p:ext uri="{BB962C8B-B14F-4D97-AF65-F5344CB8AC3E}">
        <p14:creationId xmlns:p14="http://schemas.microsoft.com/office/powerpoint/2010/main" xmlns="" val="986552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1413" y="52643"/>
            <a:ext cx="9905998" cy="1478570"/>
          </a:xfrm>
        </p:spPr>
        <p:txBody>
          <a:bodyPr>
            <a:normAutofit/>
          </a:bodyPr>
          <a:lstStyle/>
          <a:p>
            <a:pPr algn="ctr"/>
            <a:r>
              <a:rPr lang="en-US" sz="6600" b="1" dirty="0" smtClean="0"/>
              <a:t>Smoke and Mirrors</a:t>
            </a:r>
            <a:endParaRPr lang="en-US" sz="6600"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4629150" y="1644795"/>
            <a:ext cx="2805545" cy="3872778"/>
          </a:xfr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3000" y="2992582"/>
            <a:ext cx="2514600" cy="252499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406246" y="2857500"/>
            <a:ext cx="2670464" cy="2660073"/>
          </a:xfrm>
          <a:prstGeom prst="rect">
            <a:avLst/>
          </a:prstGeom>
        </p:spPr>
      </p:pic>
      <p:sp>
        <p:nvSpPr>
          <p:cNvPr id="9" name="TextBox 8"/>
          <p:cNvSpPr txBox="1"/>
          <p:nvPr/>
        </p:nvSpPr>
        <p:spPr>
          <a:xfrm>
            <a:off x="1131655" y="5742334"/>
            <a:ext cx="10133665" cy="584776"/>
          </a:xfrm>
          <a:prstGeom prst="rect">
            <a:avLst/>
          </a:prstGeom>
          <a:noFill/>
        </p:spPr>
        <p:txBody>
          <a:bodyPr wrap="square" rtlCol="0">
            <a:spAutoFit/>
          </a:bodyPr>
          <a:lstStyle/>
          <a:p>
            <a:r>
              <a:rPr lang="en-US" sz="3200" b="1" dirty="0" smtClean="0"/>
              <a:t>“We should try to teach them to forget that they are deaf.”</a:t>
            </a:r>
            <a:endParaRPr lang="en-US" sz="3200" b="1" dirty="0"/>
          </a:p>
        </p:txBody>
      </p:sp>
    </p:spTree>
    <p:extLst>
      <p:ext uri="{BB962C8B-B14F-4D97-AF65-F5344CB8AC3E}">
        <p14:creationId xmlns:p14="http://schemas.microsoft.com/office/powerpoint/2010/main" xmlns="" val="847582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p:cNvPicPr/>
          <p:nvPr/>
        </p:nvPicPr>
        <p:blipFill>
          <a:blip r:embed="rId3"/>
          <a:srcRect/>
          <a:stretch>
            <a:fillRect/>
          </a:stretch>
        </p:blipFill>
        <p:spPr>
          <a:xfrm>
            <a:off x="2687443" y="223025"/>
            <a:ext cx="7237142" cy="6077414"/>
          </a:xfrm>
          <a:prstGeom prst="rect">
            <a:avLst/>
          </a:prstGeom>
          <a:ln>
            <a:solidFill>
              <a:srgbClr val="FFFFFF"/>
            </a:solidFill>
          </a:ln>
        </p:spPr>
      </p:pic>
    </p:spTree>
    <p:extLst>
      <p:ext uri="{BB962C8B-B14F-4D97-AF65-F5344CB8AC3E}">
        <p14:creationId xmlns:p14="http://schemas.microsoft.com/office/powerpoint/2010/main" xmlns="" val="3200043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The Art of</a:t>
            </a:r>
            <a:endParaRPr lang="en-US" sz="5400" b="1" dirty="0"/>
          </a:p>
        </p:txBody>
      </p:sp>
      <p:sp>
        <p:nvSpPr>
          <p:cNvPr id="4" name="Content Placeholder 3"/>
          <p:cNvSpPr>
            <a:spLocks noGrp="1"/>
          </p:cNvSpPr>
          <p:nvPr>
            <p:ph idx="1"/>
          </p:nvPr>
        </p:nvSpPr>
        <p:spPr/>
        <p:txBody>
          <a:bodyPr/>
          <a:lstStyle/>
          <a:p>
            <a:endParaRPr lang="en-US" dirty="0"/>
          </a:p>
        </p:txBody>
      </p:sp>
      <p:sp>
        <p:nvSpPr>
          <p:cNvPr id="5" name="Text Placeholder 4"/>
          <p:cNvSpPr>
            <a:spLocks noGrp="1"/>
          </p:cNvSpPr>
          <p:nvPr>
            <p:ph type="body" sz="half" idx="2"/>
          </p:nvPr>
        </p:nvSpPr>
        <p:spPr>
          <a:xfrm>
            <a:off x="1146705" y="2516046"/>
            <a:ext cx="3856037" cy="3541714"/>
          </a:xfrm>
        </p:spPr>
        <p:txBody>
          <a:bodyPr>
            <a:normAutofit/>
          </a:bodyPr>
          <a:lstStyle/>
          <a:p>
            <a:pPr algn="ctr"/>
            <a:r>
              <a:rPr lang="en-US" sz="3600" b="1" dirty="0"/>
              <a:t>Presenting </a:t>
            </a:r>
            <a:br>
              <a:rPr lang="en-US" sz="3600" b="1" dirty="0"/>
            </a:br>
            <a:r>
              <a:rPr lang="en-US" sz="3600" b="1" dirty="0"/>
              <a:t>&amp;</a:t>
            </a:r>
            <a:br>
              <a:rPr lang="en-US" sz="3600" b="1" dirty="0"/>
            </a:br>
            <a:r>
              <a:rPr lang="en-US" sz="3600" b="1" dirty="0" smtClean="0"/>
              <a:t>Explaining</a:t>
            </a:r>
            <a:endParaRPr lang="en-US" sz="3600" b="1" dirty="0"/>
          </a:p>
        </p:txBody>
      </p:sp>
      <p:pic>
        <p:nvPicPr>
          <p:cNvPr id="6" name="Picture 5"/>
          <p:cNvPicPr/>
          <p:nvPr/>
        </p:nvPicPr>
        <p:blipFill>
          <a:blip r:embed="rId2">
            <a:extLst>
              <a:ext uri="{28A0092B-C50C-407E-A947-70E740481C1C}">
                <a14:useLocalDpi xmlns:a14="http://schemas.microsoft.com/office/drawing/2010/main" xmlns="" val="0"/>
              </a:ext>
            </a:extLst>
          </a:blip>
          <a:stretch>
            <a:fillRect/>
          </a:stretch>
        </p:blipFill>
        <p:spPr>
          <a:xfrm>
            <a:off x="5173908" y="627196"/>
            <a:ext cx="5863762" cy="5143010"/>
          </a:xfrm>
          <a:prstGeom prst="rect">
            <a:avLst/>
          </a:prstGeom>
        </p:spPr>
      </p:pic>
    </p:spTree>
    <p:extLst>
      <p:ext uri="{BB962C8B-B14F-4D97-AF65-F5344CB8AC3E}">
        <p14:creationId xmlns:p14="http://schemas.microsoft.com/office/powerpoint/2010/main" xmlns="" val="2149706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6705" y="609601"/>
            <a:ext cx="3856037" cy="1163443"/>
          </a:xfrm>
        </p:spPr>
        <p:txBody>
          <a:bodyPr>
            <a:noAutofit/>
          </a:bodyPr>
          <a:lstStyle/>
          <a:p>
            <a:pPr algn="ctr"/>
            <a:r>
              <a:rPr lang="en-US" sz="4000" b="1" dirty="0" smtClean="0"/>
              <a:t>Language deprivation</a:t>
            </a:r>
            <a:endParaRPr lang="en-US" sz="4000"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469422" y="592138"/>
            <a:ext cx="5264768" cy="5199062"/>
          </a:xfrm>
        </p:spPr>
      </p:pic>
      <p:sp>
        <p:nvSpPr>
          <p:cNvPr id="7" name="Text Placeholder 6"/>
          <p:cNvSpPr>
            <a:spLocks noGrp="1"/>
          </p:cNvSpPr>
          <p:nvPr>
            <p:ph type="body" sz="half" idx="2"/>
          </p:nvPr>
        </p:nvSpPr>
        <p:spPr/>
        <p:txBody>
          <a:bodyPr>
            <a:normAutofit/>
          </a:bodyPr>
          <a:lstStyle/>
          <a:p>
            <a:r>
              <a:rPr lang="en-US" sz="3200" dirty="0" smtClean="0"/>
              <a:t>* </a:t>
            </a:r>
            <a:r>
              <a:rPr lang="en-US" sz="3200" b="1" dirty="0" smtClean="0"/>
              <a:t>Withholding language opportunities can be seen as a form of abuse</a:t>
            </a:r>
            <a:endParaRPr lang="en-US" sz="3200" b="1" dirty="0"/>
          </a:p>
        </p:txBody>
      </p:sp>
    </p:spTree>
    <p:extLst>
      <p:ext uri="{BB962C8B-B14F-4D97-AF65-F5344CB8AC3E}">
        <p14:creationId xmlns:p14="http://schemas.microsoft.com/office/powerpoint/2010/main" xmlns="" val="2799829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4128" y="412961"/>
            <a:ext cx="3856037" cy="1074233"/>
          </a:xfrm>
        </p:spPr>
        <p:txBody>
          <a:bodyPr/>
          <a:lstStyle/>
          <a:p>
            <a:pPr algn="ctr"/>
            <a:r>
              <a:rPr lang="en-US" b="1" dirty="0" smtClean="0"/>
              <a:t>Comprehensible input?</a:t>
            </a:r>
            <a:endParaRPr lang="en-US" b="1"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736045" y="1538415"/>
            <a:ext cx="4404982" cy="5214394"/>
          </a:xfrm>
        </p:spPr>
      </p:pic>
      <p:sp>
        <p:nvSpPr>
          <p:cNvPr id="7" name="Text Placeholder 6"/>
          <p:cNvSpPr>
            <a:spLocks noGrp="1"/>
          </p:cNvSpPr>
          <p:nvPr>
            <p:ph type="body" sz="half" idx="2"/>
          </p:nvPr>
        </p:nvSpPr>
        <p:spPr>
          <a:xfrm>
            <a:off x="875069" y="238499"/>
            <a:ext cx="5587675" cy="6352254"/>
          </a:xfrm>
        </p:spPr>
        <p:txBody>
          <a:bodyPr>
            <a:noAutofit/>
          </a:bodyPr>
          <a:lstStyle/>
          <a:p>
            <a:pPr marL="285750" indent="-285750">
              <a:buFont typeface="Arial" panose="020B0604020202020204" pitchFamily="34" charset="0"/>
              <a:buChar char="•"/>
            </a:pPr>
            <a:r>
              <a:rPr lang="en-US" sz="2000" b="1" dirty="0" err="1" smtClean="0"/>
              <a:t>Krashen</a:t>
            </a:r>
            <a:r>
              <a:rPr lang="en-US" sz="2000" b="1" dirty="0" smtClean="0"/>
              <a:t> Questions:</a:t>
            </a:r>
          </a:p>
          <a:p>
            <a:pPr marL="742950" lvl="1" indent="-285750">
              <a:buFont typeface="Arial" panose="020B0604020202020204" pitchFamily="34" charset="0"/>
              <a:buChar char="•"/>
            </a:pPr>
            <a:r>
              <a:rPr lang="en-US" sz="2000" b="1" dirty="0" smtClean="0"/>
              <a:t>Is the language used with the child comprehensible?</a:t>
            </a:r>
          </a:p>
          <a:p>
            <a:pPr marL="742950" lvl="1" indent="-285750">
              <a:buFont typeface="Arial" panose="020B0604020202020204" pitchFamily="34" charset="0"/>
              <a:buChar char="•"/>
            </a:pPr>
            <a:r>
              <a:rPr lang="en-US" sz="2000" b="1" dirty="0" smtClean="0"/>
              <a:t>Is the sign language used by the adult at the appropriate level?</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If not, more than likely, a lot of the information being input is escaping and not being absorbed.</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Quick fixes or patches do not work in the long run.</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Replace the old, broken pipe with completely new pipe = new delivery approach.</a:t>
            </a:r>
            <a:endParaRPr lang="en-US" sz="2000" b="1" dirty="0"/>
          </a:p>
        </p:txBody>
      </p:sp>
    </p:spTree>
    <p:extLst>
      <p:ext uri="{BB962C8B-B14F-4D97-AF65-F5344CB8AC3E}">
        <p14:creationId xmlns:p14="http://schemas.microsoft.com/office/powerpoint/2010/main" xmlns="" val="1269589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67026"/>
            <a:ext cx="9906000" cy="1477961"/>
          </a:xfrm>
        </p:spPr>
        <p:txBody>
          <a:bodyPr>
            <a:normAutofit/>
          </a:bodyPr>
          <a:lstStyle/>
          <a:p>
            <a:pPr algn="ctr"/>
            <a:r>
              <a:rPr lang="en-US" sz="4800" b="1" dirty="0" smtClean="0"/>
              <a:t>When Talking about </a:t>
            </a:r>
            <a:br>
              <a:rPr lang="en-US" sz="4800" b="1" dirty="0" smtClean="0"/>
            </a:br>
            <a:r>
              <a:rPr lang="en-US" sz="4800" b="1" dirty="0" smtClean="0"/>
              <a:t>Students’ ASL Proficiency</a:t>
            </a:r>
            <a:endParaRPr lang="en-US" sz="4800" b="1" dirty="0"/>
          </a:p>
        </p:txBody>
      </p:sp>
      <p:sp>
        <p:nvSpPr>
          <p:cNvPr id="3" name="Text Placeholder 2"/>
          <p:cNvSpPr>
            <a:spLocks noGrp="1"/>
          </p:cNvSpPr>
          <p:nvPr>
            <p:ph type="body" idx="1"/>
          </p:nvPr>
        </p:nvSpPr>
        <p:spPr>
          <a:xfrm>
            <a:off x="1370019" y="2236911"/>
            <a:ext cx="4649783" cy="823912"/>
          </a:xfrm>
        </p:spPr>
        <p:txBody>
          <a:bodyPr>
            <a:normAutofit/>
          </a:bodyPr>
          <a:lstStyle/>
          <a:p>
            <a:pPr algn="ctr"/>
            <a:r>
              <a:rPr lang="en-US" sz="4400" b="1" dirty="0" smtClean="0"/>
              <a:t>Use the word:</a:t>
            </a:r>
            <a:endParaRPr lang="en-US" sz="4400" b="1" dirty="0"/>
          </a:p>
        </p:txBody>
      </p:sp>
      <p:sp>
        <p:nvSpPr>
          <p:cNvPr id="4" name="Content Placeholder 3"/>
          <p:cNvSpPr>
            <a:spLocks noGrp="1"/>
          </p:cNvSpPr>
          <p:nvPr>
            <p:ph sz="half" idx="2"/>
          </p:nvPr>
        </p:nvSpPr>
        <p:spPr>
          <a:xfrm>
            <a:off x="700978" y="2791612"/>
            <a:ext cx="5661244" cy="3335176"/>
          </a:xfrm>
        </p:spPr>
        <p:txBody>
          <a:bodyPr>
            <a:normAutofit fontScale="25000" lnSpcReduction="20000"/>
          </a:bodyPr>
          <a:lstStyle/>
          <a:p>
            <a:pPr marL="0" indent="0" algn="ctr">
              <a:buNone/>
            </a:pPr>
            <a:endParaRPr lang="en-US" b="1" dirty="0" smtClean="0">
              <a:latin typeface="Elephant" panose="02020904090505020303" pitchFamily="18" charset="0"/>
            </a:endParaRPr>
          </a:p>
          <a:p>
            <a:pPr marL="0" indent="0" algn="ctr">
              <a:buNone/>
            </a:pPr>
            <a:endParaRPr lang="en-US" sz="4400" b="1" dirty="0" smtClean="0">
              <a:solidFill>
                <a:srgbClr val="0070C0"/>
              </a:solidFill>
              <a:latin typeface="Elephant" panose="02020904090505020303" pitchFamily="18" charset="0"/>
            </a:endParaRPr>
          </a:p>
          <a:p>
            <a:pPr marL="0" indent="0" algn="ctr">
              <a:buNone/>
            </a:pPr>
            <a:r>
              <a:rPr lang="en-US" sz="12800" b="1" dirty="0" smtClean="0">
                <a:solidFill>
                  <a:srgbClr val="0000FF"/>
                </a:solidFill>
              </a:rPr>
              <a:t>MEANINGFUL</a:t>
            </a:r>
          </a:p>
          <a:p>
            <a:pPr marL="0" indent="0" algn="ctr">
              <a:buNone/>
            </a:pPr>
            <a:endParaRPr lang="en-US" sz="12800" b="1" dirty="0" smtClean="0"/>
          </a:p>
          <a:p>
            <a:pPr marL="0" indent="0" algn="ctr">
              <a:buNone/>
            </a:pPr>
            <a:r>
              <a:rPr lang="en-US" sz="12800" b="1" dirty="0" smtClean="0"/>
              <a:t>VS</a:t>
            </a:r>
          </a:p>
          <a:p>
            <a:pPr marL="0" indent="0" algn="ctr">
              <a:buNone/>
            </a:pPr>
            <a:endParaRPr lang="en-US" sz="12800" b="1" dirty="0" smtClean="0"/>
          </a:p>
          <a:p>
            <a:pPr marL="0" indent="0" algn="ctr">
              <a:buNone/>
            </a:pPr>
            <a:r>
              <a:rPr lang="en-US" sz="12800" b="1" dirty="0" smtClean="0">
                <a:solidFill>
                  <a:srgbClr val="CCFFCC"/>
                </a:solidFill>
              </a:rPr>
              <a:t>IDEAL</a:t>
            </a:r>
            <a:endParaRPr lang="en-US" sz="12800" b="1" dirty="0">
              <a:solidFill>
                <a:srgbClr val="CCFFCC"/>
              </a:solidFill>
            </a:endParaRPr>
          </a:p>
        </p:txBody>
      </p:sp>
      <p:sp>
        <p:nvSpPr>
          <p:cNvPr id="5" name="Text Placeholder 4"/>
          <p:cNvSpPr>
            <a:spLocks noGrp="1"/>
          </p:cNvSpPr>
          <p:nvPr>
            <p:ph type="body" sz="quarter" idx="3"/>
          </p:nvPr>
        </p:nvSpPr>
        <p:spPr/>
        <p:txBody>
          <a:bodyPr>
            <a:normAutofit/>
          </a:bodyPr>
          <a:lstStyle/>
          <a:p>
            <a:pPr algn="ctr"/>
            <a:r>
              <a:rPr lang="en-US" sz="4400" b="1" dirty="0" smtClean="0"/>
              <a:t>Use the word:</a:t>
            </a:r>
            <a:endParaRPr lang="en-US" sz="4400" b="1" dirty="0"/>
          </a:p>
        </p:txBody>
      </p:sp>
      <p:sp>
        <p:nvSpPr>
          <p:cNvPr id="6" name="Content Placeholder 5"/>
          <p:cNvSpPr>
            <a:spLocks noGrp="1"/>
          </p:cNvSpPr>
          <p:nvPr>
            <p:ph sz="quarter" idx="4"/>
          </p:nvPr>
        </p:nvSpPr>
        <p:spPr>
          <a:xfrm>
            <a:off x="5144473" y="2914978"/>
            <a:ext cx="6973955" cy="3723999"/>
          </a:xfrm>
        </p:spPr>
        <p:txBody>
          <a:bodyPr>
            <a:normAutofit fontScale="70000" lnSpcReduction="20000"/>
          </a:bodyPr>
          <a:lstStyle/>
          <a:p>
            <a:endParaRPr lang="en-US" dirty="0" smtClean="0"/>
          </a:p>
          <a:p>
            <a:pPr marL="0" indent="0" algn="ctr">
              <a:buNone/>
            </a:pPr>
            <a:r>
              <a:rPr lang="en-US" sz="4600" b="1" dirty="0" smtClean="0">
                <a:solidFill>
                  <a:srgbClr val="0000FF"/>
                </a:solidFill>
              </a:rPr>
              <a:t>OPPORTUNITIES</a:t>
            </a:r>
          </a:p>
          <a:p>
            <a:pPr marL="0" indent="0" algn="ctr">
              <a:buNone/>
            </a:pPr>
            <a:endParaRPr lang="en-US" sz="4600" b="1" dirty="0" smtClean="0"/>
          </a:p>
          <a:p>
            <a:pPr marL="0" indent="0" algn="ctr">
              <a:buNone/>
            </a:pPr>
            <a:r>
              <a:rPr lang="en-US" sz="4600" b="1" dirty="0" smtClean="0"/>
              <a:t>VS</a:t>
            </a:r>
          </a:p>
          <a:p>
            <a:pPr marL="0" indent="0" algn="ctr">
              <a:buNone/>
            </a:pPr>
            <a:endParaRPr lang="en-US" sz="4600" b="1" dirty="0" smtClean="0"/>
          </a:p>
          <a:p>
            <a:pPr marL="0" indent="0" algn="ctr">
              <a:buNone/>
            </a:pPr>
            <a:r>
              <a:rPr lang="en-US" sz="4600" b="1" dirty="0" smtClean="0">
                <a:solidFill>
                  <a:srgbClr val="CCFFCC"/>
                </a:solidFill>
              </a:rPr>
              <a:t>CHOICES</a:t>
            </a:r>
            <a:endParaRPr lang="en-US" sz="4600" b="1" dirty="0">
              <a:solidFill>
                <a:srgbClr val="CCFFCC"/>
              </a:solidFill>
            </a:endParaRPr>
          </a:p>
        </p:txBody>
      </p:sp>
    </p:spTree>
    <p:extLst>
      <p:ext uri="{BB962C8B-B14F-4D97-AF65-F5344CB8AC3E}">
        <p14:creationId xmlns:p14="http://schemas.microsoft.com/office/powerpoint/2010/main" xmlns="" val="28653374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1413" y="618518"/>
            <a:ext cx="9905998" cy="741931"/>
          </a:xfrm>
        </p:spPr>
        <p:txBody>
          <a:bodyPr>
            <a:normAutofit/>
          </a:bodyPr>
          <a:lstStyle/>
          <a:p>
            <a:pPr algn="ctr"/>
            <a:r>
              <a:rPr lang="en-US" sz="4400" b="1" dirty="0" smtClean="0"/>
              <a:t>Opportunity missed?           Or…</a:t>
            </a:r>
            <a:endParaRPr lang="en-US" sz="44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20176" y="1535673"/>
            <a:ext cx="7304048" cy="4564044"/>
          </a:xfrm>
        </p:spPr>
      </p:pic>
    </p:spTree>
    <p:extLst>
      <p:ext uri="{BB962C8B-B14F-4D97-AF65-F5344CB8AC3E}">
        <p14:creationId xmlns:p14="http://schemas.microsoft.com/office/powerpoint/2010/main" xmlns="" val="18525404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576945" y="1340427"/>
            <a:ext cx="7273637" cy="4810991"/>
          </a:xfrm>
        </p:spPr>
      </p:pic>
      <p:sp>
        <p:nvSpPr>
          <p:cNvPr id="3" name="Title 2"/>
          <p:cNvSpPr>
            <a:spLocks noGrp="1"/>
          </p:cNvSpPr>
          <p:nvPr>
            <p:ph type="title"/>
          </p:nvPr>
        </p:nvSpPr>
        <p:spPr>
          <a:xfrm>
            <a:off x="609600" y="0"/>
            <a:ext cx="10972800" cy="1080655"/>
          </a:xfrm>
        </p:spPr>
        <p:txBody>
          <a:bodyPr>
            <a:normAutofit/>
          </a:bodyPr>
          <a:lstStyle/>
          <a:p>
            <a:pPr algn="ctr"/>
            <a:r>
              <a:rPr lang="en-US" sz="4400" b="1" dirty="0" smtClean="0"/>
              <a:t>Opportunity taken!</a:t>
            </a:r>
            <a:endParaRPr lang="en-US" sz="4400" b="1" dirty="0"/>
          </a:p>
        </p:txBody>
      </p:sp>
    </p:spTree>
    <p:extLst>
      <p:ext uri="{BB962C8B-B14F-4D97-AF65-F5344CB8AC3E}">
        <p14:creationId xmlns:p14="http://schemas.microsoft.com/office/powerpoint/2010/main" xmlns="" val="3721901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6705" y="225255"/>
            <a:ext cx="3856037" cy="1726208"/>
          </a:xfrm>
        </p:spPr>
        <p:txBody>
          <a:bodyPr>
            <a:normAutofit/>
          </a:bodyPr>
          <a:lstStyle/>
          <a:p>
            <a:pPr algn="ctr"/>
            <a:r>
              <a:rPr lang="en-US" b="1" dirty="0" smtClean="0"/>
              <a:t>Provide physical evidence of your assessments</a:t>
            </a:r>
            <a:endParaRPr lang="en-US" b="1"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094038" y="225255"/>
            <a:ext cx="4856459" cy="6287839"/>
          </a:xfrm>
        </p:spPr>
      </p:pic>
      <p:sp>
        <p:nvSpPr>
          <p:cNvPr id="8" name="Text Placeholder 7"/>
          <p:cNvSpPr>
            <a:spLocks noGrp="1"/>
          </p:cNvSpPr>
          <p:nvPr>
            <p:ph type="body" sz="half" idx="2"/>
          </p:nvPr>
        </p:nvSpPr>
        <p:spPr>
          <a:xfrm>
            <a:off x="1146704" y="2249486"/>
            <a:ext cx="4624751" cy="4006348"/>
          </a:xfrm>
        </p:spPr>
        <p:txBody>
          <a:bodyPr>
            <a:noAutofit/>
          </a:bodyPr>
          <a:lstStyle/>
          <a:p>
            <a:pPr marL="285750" indent="-285750">
              <a:buFont typeface="Arial" panose="020B0604020202020204" pitchFamily="34" charset="0"/>
              <a:buChar char="•"/>
            </a:pPr>
            <a:r>
              <a:rPr lang="en-US" sz="2400" b="1" dirty="0" smtClean="0"/>
              <a:t>Kendall Conversational Proficiency Levels:</a:t>
            </a:r>
            <a:endParaRPr lang="en-US" sz="2400" b="1" dirty="0"/>
          </a:p>
          <a:p>
            <a:pPr marL="742950" lvl="1" indent="-285750">
              <a:buFont typeface="Arial" panose="020B0604020202020204" pitchFamily="34" charset="0"/>
              <a:buChar char="•"/>
            </a:pPr>
            <a:r>
              <a:rPr lang="en-US" sz="2400" b="1" dirty="0" smtClean="0"/>
              <a:t>Highlight milestones</a:t>
            </a:r>
          </a:p>
          <a:p>
            <a:pPr marL="742950" lvl="1" indent="-285750">
              <a:buFont typeface="Arial" panose="020B0604020202020204" pitchFamily="34" charset="0"/>
              <a:buChar char="•"/>
            </a:pPr>
            <a:r>
              <a:rPr lang="en-US" sz="2400" b="1" dirty="0" smtClean="0"/>
              <a:t>Use graphics</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Make available to parents and LEAs when giving your reports</a:t>
            </a:r>
            <a:endParaRPr lang="en-US" sz="2400" b="1" dirty="0"/>
          </a:p>
        </p:txBody>
      </p:sp>
    </p:spTree>
    <p:extLst>
      <p:ext uri="{BB962C8B-B14F-4D97-AF65-F5344CB8AC3E}">
        <p14:creationId xmlns:p14="http://schemas.microsoft.com/office/powerpoint/2010/main" xmlns="" val="1831885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4564" y="289932"/>
            <a:ext cx="9946888" cy="1386468"/>
          </a:xfrm>
        </p:spPr>
        <p:txBody>
          <a:bodyPr>
            <a:noAutofit/>
          </a:bodyPr>
          <a:lstStyle/>
          <a:p>
            <a:pPr algn="ctr"/>
            <a:r>
              <a:rPr lang="en-US" b="1" dirty="0" smtClean="0"/>
              <a:t>Presentation of Examples:</a:t>
            </a:r>
            <a:br>
              <a:rPr lang="en-US" b="1" dirty="0" smtClean="0"/>
            </a:br>
            <a:r>
              <a:rPr lang="en-US" b="1" dirty="0" smtClean="0"/>
              <a:t/>
            </a:r>
            <a:br>
              <a:rPr lang="en-US" b="1" dirty="0" smtClean="0"/>
            </a:br>
            <a:r>
              <a:rPr lang="en-US" sz="2400" b="1" dirty="0" smtClean="0"/>
              <a:t>Level </a:t>
            </a:r>
            <a:r>
              <a:rPr lang="en-US" sz="2400" b="1" dirty="0"/>
              <a:t>3 Certified Educational Interpreters Translate </a:t>
            </a:r>
            <a:r>
              <a:rPr lang="en-US" sz="2400" b="1" dirty="0">
                <a:solidFill>
                  <a:srgbClr val="0000FF"/>
                </a:solidFill>
              </a:rPr>
              <a:t>at or Below 60% </a:t>
            </a:r>
            <a:r>
              <a:rPr lang="en-US" sz="2400" b="1" dirty="0"/>
              <a:t>of the Original Information in the Classroom!</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71800" y="1996068"/>
            <a:ext cx="6172200" cy="4176132"/>
          </a:xfrm>
        </p:spPr>
      </p:pic>
      <p:sp>
        <p:nvSpPr>
          <p:cNvPr id="8" name="TextBox 7"/>
          <p:cNvSpPr txBox="1"/>
          <p:nvPr/>
        </p:nvSpPr>
        <p:spPr>
          <a:xfrm>
            <a:off x="4876800" y="2819400"/>
            <a:ext cx="2438400" cy="369332"/>
          </a:xfrm>
          <a:prstGeom prst="rect">
            <a:avLst/>
          </a:prstGeom>
          <a:solidFill>
            <a:srgbClr val="FFFF00"/>
          </a:solidFill>
        </p:spPr>
        <p:txBody>
          <a:bodyPr wrap="square" rtlCol="0">
            <a:spAutoFit/>
          </a:bodyPr>
          <a:lstStyle/>
          <a:p>
            <a:r>
              <a:rPr lang="en-US" dirty="0">
                <a:solidFill>
                  <a:srgbClr val="FF0000"/>
                </a:solidFill>
              </a:rPr>
              <a:t>The Illusion of Inclusion</a:t>
            </a:r>
          </a:p>
        </p:txBody>
      </p:sp>
      <p:sp>
        <p:nvSpPr>
          <p:cNvPr id="9" name="TextBox 8"/>
          <p:cNvSpPr txBox="1"/>
          <p:nvPr/>
        </p:nvSpPr>
        <p:spPr>
          <a:xfrm>
            <a:off x="2743200" y="6248400"/>
            <a:ext cx="6553200" cy="400110"/>
          </a:xfrm>
          <a:prstGeom prst="rect">
            <a:avLst/>
          </a:prstGeom>
          <a:noFill/>
        </p:spPr>
        <p:txBody>
          <a:bodyPr wrap="square" rtlCol="0">
            <a:spAutoFit/>
          </a:bodyPr>
          <a:lstStyle/>
          <a:p>
            <a:r>
              <a:rPr lang="en-US" sz="1000" dirty="0"/>
              <a:t>*Schick, B, Williams, K &amp; </a:t>
            </a:r>
            <a:r>
              <a:rPr lang="en-US" sz="1000" dirty="0" err="1"/>
              <a:t>Kupermintz</a:t>
            </a:r>
            <a:r>
              <a:rPr lang="en-US" sz="1000" dirty="0"/>
              <a:t> (2006). Look Who’s Being Left Behind: Educational Interpreters and Access to Education for Deaf and Hard of Hearing Students. </a:t>
            </a:r>
            <a:r>
              <a:rPr lang="en-US" sz="1000" i="1" dirty="0"/>
              <a:t>Journal of Deaf Studies and Deaf Education </a:t>
            </a:r>
            <a:r>
              <a:rPr lang="en-US" sz="1000" dirty="0"/>
              <a:t>11:1, page 18.</a:t>
            </a:r>
          </a:p>
        </p:txBody>
      </p:sp>
      <p:sp>
        <p:nvSpPr>
          <p:cNvPr id="11" name="TextBox 10"/>
          <p:cNvSpPr txBox="1"/>
          <p:nvPr/>
        </p:nvSpPr>
        <p:spPr>
          <a:xfrm>
            <a:off x="3124200" y="5029201"/>
            <a:ext cx="5943600" cy="830997"/>
          </a:xfrm>
          <a:prstGeom prst="rect">
            <a:avLst/>
          </a:prstGeom>
          <a:solidFill>
            <a:srgbClr val="FF0000"/>
          </a:solidFill>
        </p:spPr>
        <p:txBody>
          <a:bodyPr wrap="square" rtlCol="0">
            <a:spAutoFit/>
          </a:bodyPr>
          <a:lstStyle/>
          <a:p>
            <a:r>
              <a:rPr lang="en-US" sz="1200" i="1" dirty="0">
                <a:solidFill>
                  <a:schemeClr val="bg1"/>
                </a:solidFill>
              </a:rPr>
              <a:t>Level 3: Intermediate</a:t>
            </a:r>
            <a:r>
              <a:rPr lang="en-US" sz="1200" dirty="0">
                <a:solidFill>
                  <a:schemeClr val="bg1"/>
                </a:solidFill>
              </a:rPr>
              <a:t>: Demonstrates knowledge of basic vocabulary, but may lack vocabulary for more technical, complex, or academic topics……An individual at this level would be able to communicate very basic classroom content but may incorrectly interpret complex information resulting in a message that is not always very clear.*</a:t>
            </a:r>
          </a:p>
        </p:txBody>
      </p:sp>
    </p:spTree>
    <p:extLst>
      <p:ext uri="{BB962C8B-B14F-4D97-AF65-F5344CB8AC3E}">
        <p14:creationId xmlns:p14="http://schemas.microsoft.com/office/powerpoint/2010/main" xmlns="" val="4201031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81000"/>
            <a:ext cx="8229600" cy="1036638"/>
          </a:xfrm>
        </p:spPr>
        <p:txBody>
          <a:bodyPr>
            <a:normAutofit fontScale="90000"/>
          </a:bodyPr>
          <a:lstStyle/>
          <a:p>
            <a:r>
              <a:rPr lang="en-US" b="1" dirty="0" smtClean="0"/>
              <a:t>An Example of ASL Deprivation and Delay, and Student Learning</a:t>
            </a:r>
            <a:r>
              <a:rPr lang="en-US" b="1" dirty="0"/>
              <a:t/>
            </a:r>
            <a:br>
              <a:rPr lang="en-US" b="1" dirty="0"/>
            </a:br>
            <a:endParaRPr lang="en-US" b="1" dirty="0"/>
          </a:p>
        </p:txBody>
      </p:sp>
      <p:sp>
        <p:nvSpPr>
          <p:cNvPr id="5" name="Text Placeholder 4"/>
          <p:cNvSpPr>
            <a:spLocks noGrp="1"/>
          </p:cNvSpPr>
          <p:nvPr>
            <p:ph type="body" idx="1"/>
          </p:nvPr>
        </p:nvSpPr>
        <p:spPr>
          <a:xfrm>
            <a:off x="689854" y="1143002"/>
            <a:ext cx="5424764" cy="691547"/>
          </a:xfrm>
        </p:spPr>
        <p:txBody>
          <a:bodyPr>
            <a:normAutofit/>
          </a:bodyPr>
          <a:lstStyle/>
          <a:p>
            <a:pPr algn="ctr"/>
            <a:r>
              <a:rPr lang="en-US" sz="2000" b="1" dirty="0" smtClean="0">
                <a:solidFill>
                  <a:srgbClr val="0000FF"/>
                </a:solidFill>
              </a:rPr>
              <a:t>6</a:t>
            </a:r>
            <a:r>
              <a:rPr lang="en-US" sz="2000" b="1" baseline="30000" dirty="0" smtClean="0">
                <a:solidFill>
                  <a:srgbClr val="0000FF"/>
                </a:solidFill>
              </a:rPr>
              <a:t>th</a:t>
            </a:r>
            <a:r>
              <a:rPr lang="en-US" sz="2000" b="1" dirty="0" smtClean="0">
                <a:solidFill>
                  <a:srgbClr val="0000FF"/>
                </a:solidFill>
              </a:rPr>
              <a:t> </a:t>
            </a:r>
            <a:r>
              <a:rPr lang="en-US" sz="2000" b="1" dirty="0">
                <a:solidFill>
                  <a:srgbClr val="0000FF"/>
                </a:solidFill>
              </a:rPr>
              <a:t>G</a:t>
            </a:r>
            <a:r>
              <a:rPr lang="en-US" sz="2000" b="1" dirty="0" smtClean="0">
                <a:solidFill>
                  <a:srgbClr val="0000FF"/>
                </a:solidFill>
              </a:rPr>
              <a:t>rade </a:t>
            </a:r>
            <a:r>
              <a:rPr lang="en-US" sz="2000" b="1" dirty="0">
                <a:solidFill>
                  <a:srgbClr val="0000FF"/>
                </a:solidFill>
              </a:rPr>
              <a:t>S</a:t>
            </a:r>
            <a:r>
              <a:rPr lang="en-US" sz="2000" b="1" dirty="0" smtClean="0">
                <a:solidFill>
                  <a:srgbClr val="0000FF"/>
                </a:solidFill>
              </a:rPr>
              <a:t>ocial </a:t>
            </a:r>
            <a:r>
              <a:rPr lang="en-US" sz="2000" b="1" dirty="0" err="1" smtClean="0">
                <a:solidFill>
                  <a:srgbClr val="0000FF"/>
                </a:solidFill>
              </a:rPr>
              <a:t>STudies</a:t>
            </a:r>
            <a:r>
              <a:rPr lang="en-US" sz="2000" b="1" dirty="0" smtClean="0">
                <a:solidFill>
                  <a:srgbClr val="0000FF"/>
                </a:solidFill>
              </a:rPr>
              <a:t> Content Using 6</a:t>
            </a:r>
            <a:r>
              <a:rPr lang="en-US" sz="2000" b="1" baseline="30000" dirty="0" smtClean="0">
                <a:solidFill>
                  <a:srgbClr val="0000FF"/>
                </a:solidFill>
              </a:rPr>
              <a:t>th</a:t>
            </a:r>
            <a:r>
              <a:rPr lang="en-US" sz="2000" b="1" dirty="0" smtClean="0">
                <a:solidFill>
                  <a:srgbClr val="0000FF"/>
                </a:solidFill>
              </a:rPr>
              <a:t> Grade ASL Vocabulary</a:t>
            </a:r>
            <a:endParaRPr lang="en-US" sz="2000" b="1" dirty="0">
              <a:solidFill>
                <a:srgbClr val="0000FF"/>
              </a:solidFill>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1563960" y="2066480"/>
            <a:ext cx="3581399" cy="2286000"/>
          </a:xfrm>
        </p:spPr>
      </p:pic>
      <p:sp>
        <p:nvSpPr>
          <p:cNvPr id="7" name="Text Placeholder 6"/>
          <p:cNvSpPr>
            <a:spLocks noGrp="1"/>
          </p:cNvSpPr>
          <p:nvPr>
            <p:ph type="body" sz="quarter" idx="3"/>
          </p:nvPr>
        </p:nvSpPr>
        <p:spPr>
          <a:xfrm>
            <a:off x="6169026" y="968321"/>
            <a:ext cx="4884322" cy="914400"/>
          </a:xfrm>
        </p:spPr>
        <p:txBody>
          <a:bodyPr>
            <a:normAutofit/>
          </a:bodyPr>
          <a:lstStyle/>
          <a:p>
            <a:pPr algn="ctr"/>
            <a:r>
              <a:rPr lang="en-US" sz="2000" b="1" dirty="0">
                <a:solidFill>
                  <a:srgbClr val="0000FF"/>
                </a:solidFill>
              </a:rPr>
              <a:t>6</a:t>
            </a:r>
            <a:r>
              <a:rPr lang="en-US" sz="2000" b="1" baseline="30000" dirty="0">
                <a:solidFill>
                  <a:srgbClr val="0000FF"/>
                </a:solidFill>
              </a:rPr>
              <a:t>th</a:t>
            </a:r>
            <a:r>
              <a:rPr lang="en-US" sz="2000" b="1" dirty="0">
                <a:solidFill>
                  <a:srgbClr val="0000FF"/>
                </a:solidFill>
              </a:rPr>
              <a:t> Grade </a:t>
            </a:r>
            <a:r>
              <a:rPr lang="en-US" sz="2000" b="1" dirty="0" smtClean="0">
                <a:solidFill>
                  <a:srgbClr val="0000FF"/>
                </a:solidFill>
              </a:rPr>
              <a:t>Deaf </a:t>
            </a:r>
            <a:r>
              <a:rPr lang="en-US" sz="2000" b="1" dirty="0">
                <a:solidFill>
                  <a:srgbClr val="0000FF"/>
                </a:solidFill>
              </a:rPr>
              <a:t>Child has only 2</a:t>
            </a:r>
            <a:r>
              <a:rPr lang="en-US" sz="2000" b="1" baseline="30000" dirty="0">
                <a:solidFill>
                  <a:srgbClr val="0000FF"/>
                </a:solidFill>
              </a:rPr>
              <a:t>nd</a:t>
            </a:r>
            <a:r>
              <a:rPr lang="en-US" sz="2000" b="1" dirty="0">
                <a:solidFill>
                  <a:srgbClr val="0000FF"/>
                </a:solidFill>
              </a:rPr>
              <a:t> Grade ASL Comprehension Skills</a:t>
            </a:r>
          </a:p>
        </p:txBody>
      </p:sp>
      <p:sp>
        <p:nvSpPr>
          <p:cNvPr id="11" name="TextBox 10"/>
          <p:cNvSpPr txBox="1"/>
          <p:nvPr/>
        </p:nvSpPr>
        <p:spPr>
          <a:xfrm>
            <a:off x="1426744" y="4713120"/>
            <a:ext cx="9626604" cy="1938992"/>
          </a:xfrm>
          <a:prstGeom prst="rect">
            <a:avLst/>
          </a:prstGeom>
          <a:noFill/>
        </p:spPr>
        <p:txBody>
          <a:bodyPr wrap="square" rtlCol="0">
            <a:spAutoFit/>
          </a:bodyPr>
          <a:lstStyle/>
          <a:p>
            <a:pPr marL="342900" indent="-342900">
              <a:buFontTx/>
              <a:buChar char="•"/>
            </a:pPr>
            <a:r>
              <a:rPr lang="en-US" sz="2400" b="1" dirty="0" smtClean="0"/>
              <a:t>It </a:t>
            </a:r>
            <a:r>
              <a:rPr lang="en-US" sz="2400" b="1" dirty="0"/>
              <a:t>is </a:t>
            </a:r>
            <a:r>
              <a:rPr lang="en-US" sz="2400" b="1" dirty="0">
                <a:solidFill>
                  <a:srgbClr val="FFFF00"/>
                </a:solidFill>
              </a:rPr>
              <a:t>impossible</a:t>
            </a:r>
            <a:r>
              <a:rPr lang="en-US" sz="2400" b="1" dirty="0"/>
              <a:t> for </a:t>
            </a:r>
            <a:r>
              <a:rPr lang="en-US" sz="2400" b="1" dirty="0" smtClean="0"/>
              <a:t>a classroom teacher in </a:t>
            </a:r>
            <a:r>
              <a:rPr lang="en-US" sz="2400" b="1" dirty="0"/>
              <a:t>any language to adapt the level of language and vocabulary use more than two grade levels</a:t>
            </a:r>
            <a:r>
              <a:rPr lang="en-US" sz="2400" b="1" dirty="0" smtClean="0"/>
              <a:t>.</a:t>
            </a:r>
          </a:p>
          <a:p>
            <a:pPr marL="342900" indent="-342900">
              <a:buFontTx/>
              <a:buChar char="•"/>
            </a:pPr>
            <a:endParaRPr lang="en-US" sz="2400" b="1" dirty="0"/>
          </a:p>
          <a:p>
            <a:r>
              <a:rPr lang="en-US" sz="2400" b="1" dirty="0"/>
              <a:t>*  If a child is put in this situation, s/he </a:t>
            </a:r>
            <a:r>
              <a:rPr lang="en-US" sz="2400" b="1" u="sng" dirty="0"/>
              <a:t>is not comprehending </a:t>
            </a:r>
            <a:r>
              <a:rPr lang="en-US" sz="2400" b="1" dirty="0"/>
              <a:t>the </a:t>
            </a:r>
            <a:r>
              <a:rPr lang="en-US" sz="2400" b="1" dirty="0">
                <a:solidFill>
                  <a:srgbClr val="5EFA19"/>
                </a:solidFill>
              </a:rPr>
              <a:t>teacher</a:t>
            </a:r>
            <a:r>
              <a:rPr lang="en-US" sz="2400" b="1" dirty="0"/>
              <a:t>,</a:t>
            </a:r>
            <a:r>
              <a:rPr lang="en-US" sz="2400" b="1" dirty="0">
                <a:solidFill>
                  <a:srgbClr val="FF0000"/>
                </a:solidFill>
              </a:rPr>
              <a:t> </a:t>
            </a:r>
            <a:r>
              <a:rPr lang="en-US" sz="2400" b="1" dirty="0"/>
              <a:t>his/her</a:t>
            </a:r>
            <a:r>
              <a:rPr lang="en-US" sz="2400" b="1" dirty="0">
                <a:solidFill>
                  <a:srgbClr val="FF0000"/>
                </a:solidFill>
              </a:rPr>
              <a:t> </a:t>
            </a:r>
            <a:r>
              <a:rPr lang="en-US" sz="2400" b="1" dirty="0">
                <a:solidFill>
                  <a:srgbClr val="5EFA19"/>
                </a:solidFill>
              </a:rPr>
              <a:t>peers</a:t>
            </a:r>
            <a:r>
              <a:rPr lang="en-US" sz="2400" b="1" dirty="0"/>
              <a:t>, </a:t>
            </a:r>
            <a:r>
              <a:rPr lang="en-US" sz="2400" b="1" dirty="0" smtClean="0"/>
              <a:t>and the </a:t>
            </a:r>
            <a:r>
              <a:rPr lang="en-US" sz="2400" b="1" dirty="0" smtClean="0">
                <a:solidFill>
                  <a:srgbClr val="5EFA19"/>
                </a:solidFill>
              </a:rPr>
              <a:t>curriculum</a:t>
            </a:r>
            <a:r>
              <a:rPr lang="en-US" sz="2400" b="1" dirty="0" smtClean="0"/>
              <a:t>.</a:t>
            </a:r>
            <a:endParaRPr lang="en-US" sz="2400" b="1" dirty="0"/>
          </a:p>
        </p:txBody>
      </p:sp>
      <p:pic>
        <p:nvPicPr>
          <p:cNvPr id="3" name="Content Placeholder 2" descr="20090911-0004.jpg"/>
          <p:cNvPicPr>
            <a:picLocks noGrp="1" noChangeAspect="1"/>
          </p:cNvPicPr>
          <p:nvPr>
            <p:ph sz="quarter" idx="4"/>
          </p:nvPr>
        </p:nvPicPr>
        <p:blipFill>
          <a:blip r:embed="rId3">
            <a:extLst>
              <a:ext uri="{28A0092B-C50C-407E-A947-70E740481C1C}">
                <a14:useLocalDpi xmlns:a14="http://schemas.microsoft.com/office/drawing/2010/main" xmlns="" val="0"/>
              </a:ext>
            </a:extLst>
          </a:blip>
          <a:srcRect t="15525" b="15525"/>
          <a:stretch>
            <a:fillRect/>
          </a:stretch>
        </p:blipFill>
        <p:spPr>
          <a:xfrm>
            <a:off x="6553616" y="2070100"/>
            <a:ext cx="4264555" cy="2288915"/>
          </a:xfrm>
        </p:spPr>
      </p:pic>
      <p:sp>
        <p:nvSpPr>
          <p:cNvPr id="10" name="TextBox 9"/>
          <p:cNvSpPr txBox="1"/>
          <p:nvPr/>
        </p:nvSpPr>
        <p:spPr>
          <a:xfrm>
            <a:off x="7175422" y="1596082"/>
            <a:ext cx="304800" cy="830997"/>
          </a:xfrm>
          <a:prstGeom prst="rect">
            <a:avLst/>
          </a:prstGeom>
          <a:noFill/>
        </p:spPr>
        <p:txBody>
          <a:bodyPr wrap="square" rtlCol="0">
            <a:spAutoFit/>
          </a:bodyPr>
          <a:lstStyle/>
          <a:p>
            <a:r>
              <a:rPr lang="en-US" sz="4800" b="1" dirty="0">
                <a:solidFill>
                  <a:srgbClr val="FFFF00"/>
                </a:solidFill>
              </a:rPr>
              <a:t>?</a:t>
            </a:r>
          </a:p>
        </p:txBody>
      </p:sp>
    </p:spTree>
    <p:extLst>
      <p:ext uri="{BB962C8B-B14F-4D97-AF65-F5344CB8AC3E}">
        <p14:creationId xmlns:p14="http://schemas.microsoft.com/office/powerpoint/2010/main" xmlns="" val="2215302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81000"/>
            <a:ext cx="8229600" cy="1036638"/>
          </a:xfrm>
        </p:spPr>
        <p:txBody>
          <a:bodyPr>
            <a:normAutofit fontScale="90000"/>
          </a:bodyPr>
          <a:lstStyle/>
          <a:p>
            <a:r>
              <a:rPr lang="en-US" b="1" dirty="0" smtClean="0"/>
              <a:t>Another </a:t>
            </a:r>
            <a:r>
              <a:rPr lang="en-US" b="1" dirty="0"/>
              <a:t>Example of ASL Deprivation and Delay, and Student Learning</a:t>
            </a:r>
            <a:br>
              <a:rPr lang="en-US" b="1" dirty="0"/>
            </a:br>
            <a:endParaRPr lang="en-US" dirty="0"/>
          </a:p>
        </p:txBody>
      </p:sp>
      <p:sp>
        <p:nvSpPr>
          <p:cNvPr id="5" name="Text Placeholder 4"/>
          <p:cNvSpPr>
            <a:spLocks noGrp="1"/>
          </p:cNvSpPr>
          <p:nvPr>
            <p:ph type="body" idx="1"/>
          </p:nvPr>
        </p:nvSpPr>
        <p:spPr>
          <a:xfrm>
            <a:off x="846640" y="1254392"/>
            <a:ext cx="5032801" cy="722409"/>
          </a:xfrm>
        </p:spPr>
        <p:txBody>
          <a:bodyPr>
            <a:normAutofit/>
          </a:bodyPr>
          <a:lstStyle/>
          <a:p>
            <a:pPr algn="ctr"/>
            <a:r>
              <a:rPr lang="en-US" sz="2000" b="1" dirty="0">
                <a:solidFill>
                  <a:srgbClr val="0000FF"/>
                </a:solidFill>
              </a:rPr>
              <a:t>6</a:t>
            </a:r>
            <a:r>
              <a:rPr lang="en-US" sz="2000" b="1" baseline="30000" dirty="0">
                <a:solidFill>
                  <a:srgbClr val="0000FF"/>
                </a:solidFill>
              </a:rPr>
              <a:t>th</a:t>
            </a:r>
            <a:r>
              <a:rPr lang="en-US" sz="2000" b="1" dirty="0">
                <a:solidFill>
                  <a:srgbClr val="0000FF"/>
                </a:solidFill>
              </a:rPr>
              <a:t> Grade </a:t>
            </a:r>
            <a:r>
              <a:rPr lang="en-US" sz="2000" b="1" dirty="0" smtClean="0">
                <a:solidFill>
                  <a:srgbClr val="0000FF"/>
                </a:solidFill>
              </a:rPr>
              <a:t>Science Content </a:t>
            </a:r>
            <a:r>
              <a:rPr lang="en-US" sz="2000" b="1" dirty="0">
                <a:solidFill>
                  <a:srgbClr val="0000FF"/>
                </a:solidFill>
              </a:rPr>
              <a:t>Using 6</a:t>
            </a:r>
            <a:r>
              <a:rPr lang="en-US" sz="2000" b="1" baseline="30000" dirty="0">
                <a:solidFill>
                  <a:srgbClr val="0000FF"/>
                </a:solidFill>
              </a:rPr>
              <a:t>th</a:t>
            </a:r>
            <a:r>
              <a:rPr lang="en-US" sz="2000" b="1" dirty="0">
                <a:solidFill>
                  <a:srgbClr val="0000FF"/>
                </a:solidFill>
              </a:rPr>
              <a:t> Grade ASL Vocabulary</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1652716" y="2286000"/>
            <a:ext cx="3435245" cy="2286000"/>
          </a:xfrm>
        </p:spPr>
      </p:pic>
      <p:sp>
        <p:nvSpPr>
          <p:cNvPr id="7" name="Text Placeholder 6"/>
          <p:cNvSpPr>
            <a:spLocks noGrp="1"/>
          </p:cNvSpPr>
          <p:nvPr>
            <p:ph type="body" sz="quarter" idx="3"/>
          </p:nvPr>
        </p:nvSpPr>
        <p:spPr>
          <a:xfrm>
            <a:off x="6304218" y="1031041"/>
            <a:ext cx="4648199" cy="914400"/>
          </a:xfrm>
        </p:spPr>
        <p:txBody>
          <a:bodyPr>
            <a:normAutofit/>
          </a:bodyPr>
          <a:lstStyle/>
          <a:p>
            <a:pPr algn="ctr"/>
            <a:r>
              <a:rPr lang="en-US" sz="2000" b="1" dirty="0">
                <a:solidFill>
                  <a:srgbClr val="0000FF"/>
                </a:solidFill>
              </a:rPr>
              <a:t>6</a:t>
            </a:r>
            <a:r>
              <a:rPr lang="en-US" sz="2000" b="1" baseline="30000" dirty="0">
                <a:solidFill>
                  <a:srgbClr val="0000FF"/>
                </a:solidFill>
              </a:rPr>
              <a:t>th</a:t>
            </a:r>
            <a:r>
              <a:rPr lang="en-US" sz="2000" b="1" dirty="0">
                <a:solidFill>
                  <a:srgbClr val="0000FF"/>
                </a:solidFill>
              </a:rPr>
              <a:t> Grade Deaf Child has only 2</a:t>
            </a:r>
            <a:r>
              <a:rPr lang="en-US" sz="2000" b="1" baseline="30000" dirty="0">
                <a:solidFill>
                  <a:srgbClr val="0000FF"/>
                </a:solidFill>
              </a:rPr>
              <a:t>nd</a:t>
            </a:r>
            <a:r>
              <a:rPr lang="en-US" sz="2000" b="1" dirty="0">
                <a:solidFill>
                  <a:srgbClr val="0000FF"/>
                </a:solidFill>
              </a:rPr>
              <a:t> Grade ASL Comprehension Skills</a:t>
            </a:r>
          </a:p>
        </p:txBody>
      </p:sp>
      <p:sp>
        <p:nvSpPr>
          <p:cNvPr id="11" name="TextBox 10"/>
          <p:cNvSpPr txBox="1"/>
          <p:nvPr/>
        </p:nvSpPr>
        <p:spPr>
          <a:xfrm>
            <a:off x="1316995" y="5089440"/>
            <a:ext cx="9814746" cy="1569660"/>
          </a:xfrm>
          <a:prstGeom prst="rect">
            <a:avLst/>
          </a:prstGeom>
          <a:noFill/>
        </p:spPr>
        <p:txBody>
          <a:bodyPr wrap="square" rtlCol="0">
            <a:spAutoFit/>
          </a:bodyPr>
          <a:lstStyle/>
          <a:p>
            <a:r>
              <a:rPr lang="en-US" sz="2400" dirty="0"/>
              <a:t>*  </a:t>
            </a:r>
            <a:r>
              <a:rPr lang="en-US" sz="2400" b="1" dirty="0"/>
              <a:t>Providing an </a:t>
            </a:r>
            <a:r>
              <a:rPr lang="en-US" sz="2400" b="1" dirty="0" smtClean="0"/>
              <a:t>education in ASL </a:t>
            </a:r>
            <a:r>
              <a:rPr lang="en-US" sz="2400" b="1" dirty="0"/>
              <a:t>in the classroom for a child </a:t>
            </a:r>
            <a:r>
              <a:rPr lang="en-US" sz="2400" b="1" dirty="0" smtClean="0"/>
              <a:t>who lacks </a:t>
            </a:r>
            <a:r>
              <a:rPr lang="en-US" sz="2400" b="1" u="sng" dirty="0" smtClean="0">
                <a:solidFill>
                  <a:srgbClr val="FFFF00"/>
                </a:solidFill>
              </a:rPr>
              <a:t>social</a:t>
            </a:r>
            <a:r>
              <a:rPr lang="en-US" sz="2400" b="1" dirty="0" smtClean="0"/>
              <a:t> </a:t>
            </a:r>
            <a:r>
              <a:rPr lang="en-US" sz="2400" b="1" dirty="0"/>
              <a:t>or </a:t>
            </a:r>
            <a:r>
              <a:rPr lang="en-US" sz="2400" b="1" u="sng" dirty="0">
                <a:solidFill>
                  <a:srgbClr val="FFFF00"/>
                </a:solidFill>
              </a:rPr>
              <a:t>academic</a:t>
            </a:r>
            <a:r>
              <a:rPr lang="en-US" sz="2400" b="1" dirty="0"/>
              <a:t> </a:t>
            </a:r>
            <a:r>
              <a:rPr lang="en-US" sz="2400" b="1" i="1" dirty="0"/>
              <a:t>proficiency</a:t>
            </a:r>
            <a:r>
              <a:rPr lang="en-US" sz="2400" b="1" dirty="0"/>
              <a:t> in ASL is the equivalent of providing </a:t>
            </a:r>
            <a:r>
              <a:rPr lang="en-US" sz="2400" b="1" dirty="0" smtClean="0"/>
              <a:t>an education in Chinese </a:t>
            </a:r>
            <a:r>
              <a:rPr lang="en-US" sz="2400" b="1" dirty="0"/>
              <a:t>for the child who </a:t>
            </a:r>
            <a:r>
              <a:rPr lang="en-US" sz="2400" b="1" dirty="0" smtClean="0"/>
              <a:t>does not have age-appropriate and grade-level Chinese </a:t>
            </a:r>
            <a:r>
              <a:rPr lang="en-US" sz="2400" b="1" dirty="0"/>
              <a:t>language.</a:t>
            </a:r>
          </a:p>
        </p:txBody>
      </p:sp>
      <p:pic>
        <p:nvPicPr>
          <p:cNvPr id="6" name="Content Placeholder 5" descr="248774.jpg"/>
          <p:cNvPicPr>
            <a:picLocks noGrp="1" noChangeAspect="1"/>
          </p:cNvPicPr>
          <p:nvPr>
            <p:ph sz="quarter" idx="4"/>
          </p:nvPr>
        </p:nvPicPr>
        <p:blipFill>
          <a:blip r:embed="rId3">
            <a:extLst>
              <a:ext uri="{28A0092B-C50C-407E-A947-70E740481C1C}">
                <a14:useLocalDpi xmlns:a14="http://schemas.microsoft.com/office/drawing/2010/main" xmlns="" val="0"/>
              </a:ext>
            </a:extLst>
          </a:blip>
          <a:srcRect t="5569" b="5569"/>
          <a:stretch>
            <a:fillRect/>
          </a:stretch>
        </p:blipFill>
        <p:spPr>
          <a:xfrm>
            <a:off x="6443867" y="2367666"/>
            <a:ext cx="4170483" cy="2101108"/>
          </a:xfrm>
        </p:spPr>
      </p:pic>
      <p:sp>
        <p:nvSpPr>
          <p:cNvPr id="3" name="TextBox 2"/>
          <p:cNvSpPr txBox="1"/>
          <p:nvPr/>
        </p:nvSpPr>
        <p:spPr>
          <a:xfrm>
            <a:off x="6908879" y="2082162"/>
            <a:ext cx="304800" cy="830997"/>
          </a:xfrm>
          <a:prstGeom prst="rect">
            <a:avLst/>
          </a:prstGeom>
          <a:noFill/>
        </p:spPr>
        <p:txBody>
          <a:bodyPr wrap="square" rtlCol="0">
            <a:spAutoFit/>
          </a:bodyPr>
          <a:lstStyle/>
          <a:p>
            <a:r>
              <a:rPr lang="en-US" sz="4800" b="1" dirty="0">
                <a:solidFill>
                  <a:srgbClr val="FFFF00"/>
                </a:solidFill>
              </a:rPr>
              <a:t>?</a:t>
            </a:r>
          </a:p>
        </p:txBody>
      </p:sp>
    </p:spTree>
    <p:extLst>
      <p:ext uri="{BB962C8B-B14F-4D97-AF65-F5344CB8AC3E}">
        <p14:creationId xmlns:p14="http://schemas.microsoft.com/office/powerpoint/2010/main" xmlns="" val="3943839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9062" y="1724790"/>
            <a:ext cx="7823576" cy="4665500"/>
          </a:xfrm>
          <a:prstGeom prst="rect">
            <a:avLst/>
          </a:prstGeom>
        </p:spPr>
      </p:pic>
      <p:sp>
        <p:nvSpPr>
          <p:cNvPr id="2" name="Title 1"/>
          <p:cNvSpPr>
            <a:spLocks noGrp="1"/>
          </p:cNvSpPr>
          <p:nvPr>
            <p:ph type="title"/>
          </p:nvPr>
        </p:nvSpPr>
        <p:spPr>
          <a:xfrm>
            <a:off x="1157092" y="273558"/>
            <a:ext cx="9905998" cy="1478570"/>
          </a:xfrm>
        </p:spPr>
        <p:txBody>
          <a:bodyPr>
            <a:normAutofit/>
          </a:bodyPr>
          <a:lstStyle/>
          <a:p>
            <a:pPr algn="ctr"/>
            <a:r>
              <a:rPr lang="en-US" sz="5400" b="1" dirty="0" smtClean="0"/>
              <a:t>A Palette of Maintenance</a:t>
            </a:r>
            <a:endParaRPr lang="en-US" sz="5400" b="1" dirty="0"/>
          </a:p>
        </p:txBody>
      </p:sp>
    </p:spTree>
    <p:extLst>
      <p:ext uri="{BB962C8B-B14F-4D97-AF65-F5344CB8AC3E}">
        <p14:creationId xmlns:p14="http://schemas.microsoft.com/office/powerpoint/2010/main" xmlns="" val="458849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668"/>
          </a:xfrm>
        </p:spPr>
        <p:txBody>
          <a:bodyPr>
            <a:normAutofit fontScale="90000"/>
          </a:bodyPr>
          <a:lstStyle/>
          <a:p>
            <a:pPr algn="ctr"/>
            <a:r>
              <a:rPr lang="en-US" sz="6600" b="1" dirty="0" smtClean="0">
                <a:solidFill>
                  <a:srgbClr val="FED60E"/>
                </a:solidFill>
              </a:rPr>
              <a:t>M</a:t>
            </a:r>
            <a:r>
              <a:rPr lang="en-US" sz="6600" b="1" dirty="0" smtClean="0"/>
              <a:t>iracle </a:t>
            </a:r>
            <a:r>
              <a:rPr lang="en-US" sz="6600" b="1" dirty="0" smtClean="0">
                <a:solidFill>
                  <a:srgbClr val="FED60E"/>
                </a:solidFill>
              </a:rPr>
              <a:t>A</a:t>
            </a:r>
            <a:r>
              <a:rPr lang="en-US" sz="6600" b="1" dirty="0" smtClean="0"/>
              <a:t>SL </a:t>
            </a:r>
            <a:r>
              <a:rPr lang="en-US" sz="6600" b="1" dirty="0" smtClean="0">
                <a:solidFill>
                  <a:srgbClr val="FED60E"/>
                </a:solidFill>
              </a:rPr>
              <a:t>S</a:t>
            </a:r>
            <a:r>
              <a:rPr lang="en-US" sz="6600" b="1" dirty="0" smtClean="0"/>
              <a:t>taff </a:t>
            </a:r>
            <a:r>
              <a:rPr lang="en-US" sz="6600" b="1" dirty="0" smtClean="0">
                <a:solidFill>
                  <a:srgbClr val="FED60E"/>
                </a:solidFill>
              </a:rPr>
              <a:t>H</a:t>
            </a:r>
            <a:r>
              <a:rPr lang="en-US" sz="6600" b="1" dirty="0" smtClean="0"/>
              <a:t>ands</a:t>
            </a:r>
            <a:endParaRPr lang="en-US" sz="66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09150" y="1313794"/>
            <a:ext cx="7156928" cy="4978400"/>
          </a:xfr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500251" y="1313794"/>
            <a:ext cx="2619375" cy="1743075"/>
          </a:xfrm>
          <a:prstGeom prst="rect">
            <a:avLst/>
          </a:prstGeom>
        </p:spPr>
      </p:pic>
      <p:sp>
        <p:nvSpPr>
          <p:cNvPr id="6" name="TextBox 5"/>
          <p:cNvSpPr txBox="1"/>
          <p:nvPr/>
        </p:nvSpPr>
        <p:spPr>
          <a:xfrm>
            <a:off x="8500251" y="4309241"/>
            <a:ext cx="2993139" cy="830997"/>
          </a:xfrm>
          <a:prstGeom prst="rect">
            <a:avLst/>
          </a:prstGeom>
          <a:noFill/>
        </p:spPr>
        <p:txBody>
          <a:bodyPr wrap="square" rtlCol="0">
            <a:spAutoFit/>
          </a:bodyPr>
          <a:lstStyle/>
          <a:p>
            <a:r>
              <a:rPr lang="en-US" sz="4800" dirty="0" smtClean="0">
                <a:solidFill>
                  <a:srgbClr val="FFC000"/>
                </a:solidFill>
                <a:latin typeface="Stencil" panose="040409050D0802020404" pitchFamily="82" charset="0"/>
              </a:rPr>
              <a:t>M*A*S*H</a:t>
            </a:r>
            <a:endParaRPr lang="en-US" sz="4800" dirty="0">
              <a:solidFill>
                <a:srgbClr val="FFC000"/>
              </a:solidFill>
              <a:latin typeface="Stencil" panose="040409050D0802020404" pitchFamily="82" charset="0"/>
            </a:endParaRPr>
          </a:p>
        </p:txBody>
      </p:sp>
    </p:spTree>
    <p:extLst>
      <p:ext uri="{BB962C8B-B14F-4D97-AF65-F5344CB8AC3E}">
        <p14:creationId xmlns:p14="http://schemas.microsoft.com/office/powerpoint/2010/main" xmlns="" val="4292931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ew picture"/>
          <p:cNvPicPr/>
          <p:nvPr/>
        </p:nvPicPr>
        <p:blipFill>
          <a:blip r:embed="rId3"/>
          <a:srcRect/>
          <a:stretch>
            <a:fillRect/>
          </a:stretch>
        </p:blipFill>
        <p:spPr>
          <a:xfrm>
            <a:off x="1795346" y="568712"/>
            <a:ext cx="8642194" cy="5118410"/>
          </a:xfrm>
          <a:prstGeom prst="rect">
            <a:avLst/>
          </a:prstGeom>
          <a:ln>
            <a:solidFill>
              <a:srgbClr val="FFFFFF"/>
            </a:solidFill>
          </a:ln>
        </p:spPr>
      </p:pic>
    </p:spTree>
    <p:extLst>
      <p:ext uri="{BB962C8B-B14F-4D97-AF65-F5344CB8AC3E}">
        <p14:creationId xmlns:p14="http://schemas.microsoft.com/office/powerpoint/2010/main" xmlns="" val="1954149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20657" b="18497"/>
          <a:stretch/>
        </p:blipFill>
        <p:spPr>
          <a:xfrm>
            <a:off x="4311080" y="384096"/>
            <a:ext cx="6303270" cy="5440928"/>
          </a:xfrm>
          <a:prstGeom prst="rect">
            <a:avLst/>
          </a:prstGeom>
        </p:spPr>
      </p:pic>
      <p:sp>
        <p:nvSpPr>
          <p:cNvPr id="4" name="Title 3"/>
          <p:cNvSpPr>
            <a:spLocks noGrp="1"/>
          </p:cNvSpPr>
          <p:nvPr>
            <p:ph type="title"/>
          </p:nvPr>
        </p:nvSpPr>
        <p:spPr/>
        <p:txBody>
          <a:bodyPr/>
          <a:lstStyle/>
          <a:p>
            <a:r>
              <a:rPr lang="en-US" b="1" dirty="0" smtClean="0"/>
              <a:t>Robust Vocabulary</a:t>
            </a:r>
            <a:br>
              <a:rPr lang="en-US" b="1" dirty="0" smtClean="0"/>
            </a:br>
            <a:r>
              <a:rPr lang="en-US" b="1" dirty="0" smtClean="0"/>
              <a:t>Instruction</a:t>
            </a:r>
            <a:endParaRPr lang="en-US" b="1" dirty="0"/>
          </a:p>
        </p:txBody>
      </p:sp>
      <p:sp>
        <p:nvSpPr>
          <p:cNvPr id="6" name="Text Placeholder 5"/>
          <p:cNvSpPr>
            <a:spLocks noGrp="1"/>
          </p:cNvSpPr>
          <p:nvPr>
            <p:ph type="body" sz="half" idx="2"/>
          </p:nvPr>
        </p:nvSpPr>
        <p:spPr>
          <a:xfrm>
            <a:off x="1146706" y="2602865"/>
            <a:ext cx="2945386" cy="3700458"/>
          </a:xfrm>
        </p:spPr>
        <p:txBody>
          <a:bodyPr>
            <a:normAutofit fontScale="92500"/>
          </a:bodyPr>
          <a:lstStyle/>
          <a:p>
            <a:r>
              <a:rPr lang="en-US" sz="2400" b="1" dirty="0" smtClean="0"/>
              <a:t>Leads to:</a:t>
            </a:r>
          </a:p>
          <a:p>
            <a:endParaRPr lang="en-US" sz="2400" b="1" dirty="0" smtClean="0"/>
          </a:p>
          <a:p>
            <a:pPr marL="285750" indent="-285750">
              <a:buFontTx/>
              <a:buChar char="•"/>
            </a:pPr>
            <a:r>
              <a:rPr lang="en-US" sz="2400" b="1" dirty="0" smtClean="0"/>
              <a:t>Conversational Proficiency</a:t>
            </a:r>
          </a:p>
          <a:p>
            <a:pPr marL="285750" indent="-285750">
              <a:buFontTx/>
              <a:buChar char="•"/>
            </a:pPr>
            <a:endParaRPr lang="en-US" sz="2400" b="1" dirty="0" smtClean="0"/>
          </a:p>
          <a:p>
            <a:pPr marL="285750" indent="-285750">
              <a:buFontTx/>
              <a:buChar char="•"/>
            </a:pPr>
            <a:r>
              <a:rPr lang="en-US" sz="2400" b="1" dirty="0" smtClean="0"/>
              <a:t>Academic Language Proficiency</a:t>
            </a:r>
            <a:endParaRPr lang="en-US" sz="2400" b="1" dirty="0"/>
          </a:p>
        </p:txBody>
      </p:sp>
      <p:sp>
        <p:nvSpPr>
          <p:cNvPr id="2" name="TextBox 1"/>
          <p:cNvSpPr txBox="1"/>
          <p:nvPr/>
        </p:nvSpPr>
        <p:spPr>
          <a:xfrm>
            <a:off x="3546088" y="6174723"/>
            <a:ext cx="5452946" cy="646331"/>
          </a:xfrm>
          <a:prstGeom prst="rect">
            <a:avLst/>
          </a:prstGeom>
          <a:noFill/>
        </p:spPr>
        <p:txBody>
          <a:bodyPr wrap="square" rtlCol="0">
            <a:spAutoFit/>
          </a:bodyPr>
          <a:lstStyle/>
          <a:p>
            <a:r>
              <a:rPr lang="en-US" i="1" dirty="0" smtClean="0"/>
              <a:t>The Source for Processing Disorders – </a:t>
            </a:r>
            <a:r>
              <a:rPr lang="en-US" dirty="0" smtClean="0"/>
              <a:t>Gail J. Richard, Chapter 7: Remediation for LPD</a:t>
            </a:r>
            <a:endParaRPr lang="en-US" i="1" dirty="0"/>
          </a:p>
        </p:txBody>
      </p:sp>
    </p:spTree>
    <p:extLst>
      <p:ext uri="{BB962C8B-B14F-4D97-AF65-F5344CB8AC3E}">
        <p14:creationId xmlns:p14="http://schemas.microsoft.com/office/powerpoint/2010/main" xmlns="" val="10113561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436882" y="630622"/>
            <a:ext cx="4508938" cy="5938344"/>
          </a:xfrm>
        </p:spPr>
      </p:pic>
      <p:sp>
        <p:nvSpPr>
          <p:cNvPr id="4" name="Title 3"/>
          <p:cNvSpPr>
            <a:spLocks noGrp="1"/>
          </p:cNvSpPr>
          <p:nvPr>
            <p:ph type="title"/>
          </p:nvPr>
        </p:nvSpPr>
        <p:spPr>
          <a:xfrm>
            <a:off x="838200" y="365126"/>
            <a:ext cx="10515600" cy="822544"/>
          </a:xfrm>
        </p:spPr>
        <p:txBody>
          <a:bodyPr/>
          <a:lstStyle/>
          <a:p>
            <a:pPr algn="ctr"/>
            <a:r>
              <a:rPr lang="en-US" b="1" dirty="0" smtClean="0">
                <a:latin typeface="Tw Cen MT"/>
                <a:cs typeface="Tw Cen MT"/>
              </a:rPr>
              <a:t>The </a:t>
            </a:r>
            <a:r>
              <a:rPr lang="en-US" b="1" dirty="0" err="1" smtClean="0">
                <a:latin typeface="Tw Cen MT"/>
                <a:cs typeface="Tw Cen MT"/>
              </a:rPr>
              <a:t>Jenga</a:t>
            </a:r>
            <a:r>
              <a:rPr lang="en-US" b="1" dirty="0" smtClean="0">
                <a:latin typeface="Tw Cen MT"/>
                <a:cs typeface="Tw Cen MT"/>
              </a:rPr>
              <a:t> Tower of Semantic Building</a:t>
            </a:r>
            <a:endParaRPr lang="en-US" b="1" dirty="0">
              <a:latin typeface="Tw Cen MT"/>
              <a:cs typeface="Tw Cen MT"/>
            </a:endParaRPr>
          </a:p>
        </p:txBody>
      </p:sp>
      <p:sp>
        <p:nvSpPr>
          <p:cNvPr id="7" name="TextBox 6"/>
          <p:cNvSpPr txBox="1"/>
          <p:nvPr/>
        </p:nvSpPr>
        <p:spPr>
          <a:xfrm rot="21355073">
            <a:off x="3784223" y="5944387"/>
            <a:ext cx="8544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Labeling</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920359" y="5507421"/>
            <a:ext cx="9249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Functions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rot="163878">
            <a:off x="3780988" y="4992143"/>
            <a:ext cx="1228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Associations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rot="437347">
            <a:off x="3774351" y="4571906"/>
            <a:ext cx="1333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Categorization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rot="310737">
            <a:off x="4109545" y="4109545"/>
            <a:ext cx="10126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Antonyms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rot="751248">
            <a:off x="4133502" y="3648702"/>
            <a:ext cx="10300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Similarities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rot="507225">
            <a:off x="4457532" y="3245749"/>
            <a:ext cx="11561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Differences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rot="584504">
            <a:off x="4116426" y="2697571"/>
            <a:ext cx="1017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Attributes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rot="934582">
            <a:off x="5039397" y="2448005"/>
            <a:ext cx="9868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Synonyms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rot="2788029">
            <a:off x="5131460" y="2021533"/>
            <a:ext cx="1019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Definitions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rot="2357321">
            <a:off x="6014081" y="1746816"/>
            <a:ext cx="15870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Multiple Meanings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2949966">
            <a:off x="6637213" y="1226229"/>
            <a:ext cx="926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Figurative Language</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519224" y="4151586"/>
            <a:ext cx="383457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smtClean="0">
                <a:ln>
                  <a:noFill/>
                </a:ln>
                <a:solidFill>
                  <a:prstClr val="black"/>
                </a:solidFill>
                <a:effectLst/>
                <a:uLnTx/>
                <a:uFillTx/>
                <a:latin typeface="Tw Cen MT"/>
                <a:ea typeface="+mn-ea"/>
                <a:cs typeface="Tw Cen MT"/>
              </a:rPr>
              <a:t>With lots of gaps, there is a </a:t>
            </a:r>
            <a:r>
              <a:rPr kumimoji="0" lang="en-US" sz="3200" b="1" u="none" strike="noStrike" kern="1200" cap="none" spc="0" normalizeH="0" baseline="0" noProof="0" dirty="0" smtClean="0">
                <a:ln>
                  <a:noFill/>
                </a:ln>
                <a:solidFill>
                  <a:srgbClr val="FF0000"/>
                </a:solidFill>
                <a:effectLst/>
                <a:uLnTx/>
                <a:uFillTx/>
                <a:latin typeface="Tw Cen MT"/>
                <a:ea typeface="+mn-ea"/>
                <a:cs typeface="Tw Cen MT"/>
              </a:rPr>
              <a:t>weak foundation </a:t>
            </a:r>
            <a:r>
              <a:rPr kumimoji="0" lang="en-US" sz="3200" b="1" u="none" strike="noStrike" kern="1200" cap="none" spc="0" normalizeH="0" baseline="0" noProof="0" dirty="0" smtClean="0">
                <a:ln>
                  <a:noFill/>
                </a:ln>
                <a:solidFill>
                  <a:prstClr val="black"/>
                </a:solidFill>
                <a:effectLst/>
                <a:uLnTx/>
                <a:uFillTx/>
                <a:latin typeface="Tw Cen MT"/>
                <a:ea typeface="+mn-ea"/>
                <a:cs typeface="Tw Cen MT"/>
              </a:rPr>
              <a:t>and lack of stability.</a:t>
            </a:r>
            <a:endParaRPr kumimoji="0" lang="en-US" sz="3200" b="1" u="none" strike="noStrike" kern="1200" cap="none" spc="0" normalizeH="0" baseline="0" noProof="0" dirty="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xmlns="" val="2115618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8735" y="786581"/>
            <a:ext cx="7659329" cy="5279921"/>
          </a:xfrm>
          <a:prstGeom prst="rect">
            <a:avLst/>
          </a:prstGeom>
        </p:spPr>
      </p:pic>
    </p:spTree>
    <p:extLst>
      <p:ext uri="{BB962C8B-B14F-4D97-AF65-F5344CB8AC3E}">
        <p14:creationId xmlns:p14="http://schemas.microsoft.com/office/powerpoint/2010/main" xmlns="" val="1679496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336278"/>
            <a:ext cx="9905998" cy="1478570"/>
          </a:xfrm>
        </p:spPr>
        <p:txBody>
          <a:bodyPr>
            <a:normAutofit/>
          </a:bodyPr>
          <a:lstStyle/>
          <a:p>
            <a:pPr algn="ctr"/>
            <a:r>
              <a:rPr lang="en-US" sz="5400" b="1" dirty="0" smtClean="0"/>
              <a:t>A Palette of mastery</a:t>
            </a:r>
            <a:endParaRPr lang="en-US" sz="5400" b="1" dirty="0"/>
          </a:p>
        </p:txBody>
      </p:sp>
      <p:pic>
        <p:nvPicPr>
          <p:cNvPr id="9" name="Content Placeholder 8" descr="FloridaSchool11-640x425.jpg"/>
          <p:cNvPicPr>
            <a:picLocks noGrp="1" noChangeAspect="1"/>
          </p:cNvPicPr>
          <p:nvPr>
            <p:ph idx="1"/>
          </p:nvPr>
        </p:nvPicPr>
        <p:blipFill>
          <a:blip r:embed="rId2">
            <a:extLst>
              <a:ext uri="{28A0092B-C50C-407E-A947-70E740481C1C}">
                <a14:useLocalDpi xmlns:a14="http://schemas.microsoft.com/office/drawing/2010/main" xmlns="" val="0"/>
              </a:ext>
            </a:extLst>
          </a:blip>
          <a:srcRect l="-42868" r="-42868"/>
          <a:stretch>
            <a:fillRect/>
          </a:stretch>
        </p:blipFill>
        <p:spPr>
          <a:xfrm>
            <a:off x="1141413" y="1803189"/>
            <a:ext cx="9906000" cy="4311975"/>
          </a:xfrm>
        </p:spPr>
      </p:pic>
    </p:spTree>
    <p:extLst>
      <p:ext uri="{BB962C8B-B14F-4D97-AF65-F5344CB8AC3E}">
        <p14:creationId xmlns:p14="http://schemas.microsoft.com/office/powerpoint/2010/main" xmlns="" val="644908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6705" y="228741"/>
            <a:ext cx="3856037" cy="1455094"/>
          </a:xfrm>
        </p:spPr>
        <p:txBody>
          <a:bodyPr/>
          <a:lstStyle/>
          <a:p>
            <a:pPr algn="ctr"/>
            <a:r>
              <a:rPr lang="en-US" b="1" dirty="0" smtClean="0"/>
              <a:t>Provide physical evidence of your assessments</a:t>
            </a:r>
            <a:endParaRPr lang="en-US" b="1"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094038" y="228740"/>
            <a:ext cx="4856459" cy="6280869"/>
          </a:xfrm>
        </p:spPr>
      </p:pic>
      <p:sp>
        <p:nvSpPr>
          <p:cNvPr id="8" name="Text Placeholder 7"/>
          <p:cNvSpPr>
            <a:spLocks noGrp="1"/>
          </p:cNvSpPr>
          <p:nvPr>
            <p:ph type="body" sz="half" idx="2"/>
          </p:nvPr>
        </p:nvSpPr>
        <p:spPr>
          <a:xfrm>
            <a:off x="1146705" y="2249485"/>
            <a:ext cx="4457682" cy="4260123"/>
          </a:xfrm>
        </p:spPr>
        <p:txBody>
          <a:bodyPr>
            <a:normAutofit/>
          </a:bodyPr>
          <a:lstStyle/>
          <a:p>
            <a:pPr marL="285750" indent="-285750">
              <a:buFont typeface="Arial" panose="020B0604020202020204" pitchFamily="34" charset="0"/>
              <a:buChar char="•"/>
            </a:pPr>
            <a:r>
              <a:rPr lang="en-US" sz="2400" b="1" dirty="0" smtClean="0"/>
              <a:t>Visual Listening Assessment Tool:</a:t>
            </a:r>
          </a:p>
          <a:p>
            <a:pPr marL="742950" lvl="1" indent="-285750">
              <a:buFont typeface="Arial" panose="020B0604020202020204" pitchFamily="34" charset="0"/>
              <a:buChar char="•"/>
            </a:pPr>
            <a:r>
              <a:rPr lang="en-US" sz="2200" b="1" dirty="0" smtClean="0"/>
              <a:t>Highlight how data is used</a:t>
            </a:r>
          </a:p>
          <a:p>
            <a:pPr marL="742950" lvl="1" indent="-285750">
              <a:buFont typeface="Arial" panose="020B0604020202020204" pitchFamily="34" charset="0"/>
              <a:buChar char="•"/>
            </a:pPr>
            <a:r>
              <a:rPr lang="en-US" sz="2400" b="1" dirty="0" smtClean="0"/>
              <a:t>Use graphics</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Make available to parents and LEAs when giving your reports</a:t>
            </a:r>
            <a:endParaRPr lang="en-US" sz="2400" b="1" dirty="0"/>
          </a:p>
        </p:txBody>
      </p:sp>
    </p:spTree>
    <p:extLst>
      <p:ext uri="{BB962C8B-B14F-4D97-AF65-F5344CB8AC3E}">
        <p14:creationId xmlns:p14="http://schemas.microsoft.com/office/powerpoint/2010/main" xmlns="" val="31816309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ASL AS THE BRIDGE</a:t>
            </a:r>
            <a:endParaRPr lang="en-US" sz="4400" b="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67059" y="2226547"/>
            <a:ext cx="5942153" cy="3527979"/>
          </a:xfrm>
          <a:prstGeom prst="rect">
            <a:avLst/>
          </a:prstGeom>
        </p:spPr>
      </p:pic>
    </p:spTree>
    <p:extLst>
      <p:ext uri="{BB962C8B-B14F-4D97-AF65-F5344CB8AC3E}">
        <p14:creationId xmlns:p14="http://schemas.microsoft.com/office/powerpoint/2010/main" xmlns="" val="4054875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3675" y="152400"/>
            <a:ext cx="10708421" cy="914400"/>
          </a:xfrm>
        </p:spPr>
        <p:txBody>
          <a:bodyPr>
            <a:noAutofit/>
          </a:bodyPr>
          <a:lstStyle/>
          <a:p>
            <a:pPr algn="ctr"/>
            <a:r>
              <a:rPr lang="en-US" sz="4000" b="1" dirty="0" smtClean="0"/>
              <a:t>The Bridge of ASL</a:t>
            </a:r>
            <a:endParaRPr lang="en-US" sz="4000" b="1" dirty="0"/>
          </a:p>
        </p:txBody>
      </p:sp>
      <p:sp>
        <p:nvSpPr>
          <p:cNvPr id="5" name="Content Placeholder 4"/>
          <p:cNvSpPr>
            <a:spLocks noGrp="1"/>
          </p:cNvSpPr>
          <p:nvPr>
            <p:ph sz="half" idx="1"/>
          </p:nvPr>
        </p:nvSpPr>
        <p:spPr>
          <a:xfrm>
            <a:off x="736890" y="1034875"/>
            <a:ext cx="4149318" cy="5361474"/>
          </a:xfrm>
        </p:spPr>
        <p:txBody>
          <a:bodyPr>
            <a:normAutofit fontScale="92500" lnSpcReduction="10000"/>
          </a:bodyPr>
          <a:lstStyle/>
          <a:p>
            <a:pPr marL="0" indent="0" algn="ctr">
              <a:buNone/>
            </a:pPr>
            <a:r>
              <a:rPr lang="en-US" sz="4000" b="1" u="sng" dirty="0"/>
              <a:t>ASL</a:t>
            </a:r>
          </a:p>
          <a:p>
            <a:pPr marL="0" indent="0" algn="ctr">
              <a:buNone/>
            </a:pPr>
            <a:r>
              <a:rPr lang="en-US" b="1" dirty="0" smtClean="0"/>
              <a:t>                                </a:t>
            </a:r>
          </a:p>
          <a:p>
            <a:pPr marL="0" indent="0" algn="ctr">
              <a:buNone/>
            </a:pPr>
            <a:r>
              <a:rPr lang="en-US" b="1" dirty="0"/>
              <a:t>	</a:t>
            </a:r>
            <a:r>
              <a:rPr lang="en-US" b="1" dirty="0" smtClean="0"/>
              <a:t>				         Attending</a:t>
            </a:r>
            <a:endParaRPr lang="en-US" dirty="0" smtClean="0"/>
          </a:p>
          <a:p>
            <a:pPr marL="0" indent="0" algn="ctr">
              <a:buNone/>
            </a:pPr>
            <a:endParaRPr lang="en-US" b="1" dirty="0" smtClean="0"/>
          </a:p>
          <a:p>
            <a:pPr marL="0" indent="0" algn="ctr">
              <a:buNone/>
            </a:pPr>
            <a:endParaRPr lang="en-US" b="1" dirty="0" smtClean="0"/>
          </a:p>
          <a:p>
            <a:pPr marL="0" indent="0" algn="ctr">
              <a:buNone/>
            </a:pPr>
            <a:r>
              <a:rPr lang="en-US" b="1" dirty="0" smtClean="0"/>
              <a:t>                            Viewing</a:t>
            </a:r>
          </a:p>
          <a:p>
            <a:pPr marL="0" indent="0" algn="ctr">
              <a:buNone/>
            </a:pPr>
            <a:endParaRPr lang="en-US" b="1" dirty="0"/>
          </a:p>
          <a:p>
            <a:pPr marL="0" indent="0" algn="ctr">
              <a:buNone/>
            </a:pPr>
            <a:r>
              <a:rPr lang="en-US" b="1" dirty="0" smtClean="0"/>
              <a:t>                          </a:t>
            </a:r>
          </a:p>
          <a:p>
            <a:pPr marL="0" indent="0" algn="ctr">
              <a:buNone/>
            </a:pPr>
            <a:r>
              <a:rPr lang="en-US" b="1" dirty="0" smtClean="0"/>
              <a:t>                          Signing</a:t>
            </a:r>
            <a:endParaRPr lang="en-US" b="1" dirty="0"/>
          </a:p>
          <a:p>
            <a:pPr marL="0" indent="0" algn="ctr">
              <a:buNone/>
            </a:pPr>
            <a:r>
              <a:rPr lang="en-US" b="1" dirty="0" smtClean="0"/>
              <a:t>                           </a:t>
            </a:r>
          </a:p>
        </p:txBody>
      </p:sp>
      <p:sp>
        <p:nvSpPr>
          <p:cNvPr id="6" name="Content Placeholder 5"/>
          <p:cNvSpPr>
            <a:spLocks noGrp="1"/>
          </p:cNvSpPr>
          <p:nvPr>
            <p:ph sz="half" idx="2"/>
          </p:nvPr>
        </p:nvSpPr>
        <p:spPr>
          <a:xfrm>
            <a:off x="7299207" y="1391681"/>
            <a:ext cx="3429000" cy="5019811"/>
          </a:xfrm>
        </p:spPr>
        <p:txBody>
          <a:bodyPr>
            <a:normAutofit fontScale="92500" lnSpcReduction="10000"/>
          </a:bodyPr>
          <a:lstStyle/>
          <a:p>
            <a:pPr marL="0" indent="0" algn="ctr">
              <a:buNone/>
            </a:pPr>
            <a:r>
              <a:rPr lang="en-US" sz="4000" b="1" u="sng" dirty="0" smtClean="0"/>
              <a:t>Skills</a:t>
            </a:r>
            <a:r>
              <a:rPr lang="en-US" sz="3600" b="1" u="sng" dirty="0" smtClean="0"/>
              <a:t> </a:t>
            </a:r>
            <a:endParaRPr lang="en-US" b="1" dirty="0" smtClean="0"/>
          </a:p>
          <a:p>
            <a:pPr>
              <a:lnSpc>
                <a:spcPct val="200000"/>
              </a:lnSpc>
            </a:pPr>
            <a:r>
              <a:rPr lang="en-US" sz="2200" b="1" dirty="0" smtClean="0"/>
              <a:t>Academics</a:t>
            </a:r>
          </a:p>
          <a:p>
            <a:pPr>
              <a:lnSpc>
                <a:spcPct val="200000"/>
              </a:lnSpc>
            </a:pPr>
            <a:r>
              <a:rPr lang="en-US" sz="2200" b="1" dirty="0" smtClean="0"/>
              <a:t>Critical Thinking</a:t>
            </a:r>
          </a:p>
          <a:p>
            <a:pPr>
              <a:lnSpc>
                <a:spcPct val="200000"/>
              </a:lnSpc>
            </a:pPr>
            <a:r>
              <a:rPr lang="en-US" sz="2200" b="1" dirty="0" smtClean="0"/>
              <a:t>Learning Strategies</a:t>
            </a:r>
          </a:p>
          <a:p>
            <a:pPr>
              <a:lnSpc>
                <a:spcPct val="200000"/>
              </a:lnSpc>
            </a:pPr>
            <a:r>
              <a:rPr lang="en-US" sz="2200" b="1" dirty="0" smtClean="0"/>
              <a:t>Subject Knowledge</a:t>
            </a:r>
          </a:p>
          <a:p>
            <a:pPr>
              <a:lnSpc>
                <a:spcPct val="200000"/>
              </a:lnSpc>
            </a:pPr>
            <a:r>
              <a:rPr lang="en-US" sz="2200" b="1" dirty="0" smtClean="0"/>
              <a:t>Concept Formation</a:t>
            </a:r>
          </a:p>
          <a:p>
            <a:pPr>
              <a:lnSpc>
                <a:spcPct val="200000"/>
              </a:lnSpc>
            </a:pPr>
            <a:r>
              <a:rPr lang="en-US" sz="2200" b="1" dirty="0" smtClean="0"/>
              <a:t>Reading and Writing Skills</a:t>
            </a:r>
            <a:endParaRPr lang="en-US" sz="2200" b="1" dirty="0"/>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85007" y="2018140"/>
            <a:ext cx="1489458" cy="97436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1643" y="3340770"/>
            <a:ext cx="1957385" cy="1604962"/>
          </a:xfrm>
          <a:prstGeom prst="rect">
            <a:avLst/>
          </a:prstGeom>
        </p:spPr>
      </p:pic>
      <p:pic>
        <p:nvPicPr>
          <p:cNvPr id="17" name="HL student .mov">
            <a:hlinkClick r:id="" action="ppaction://media"/>
          </p:cNvPr>
          <p:cNvPicPr>
            <a:picLocks noChangeAspect="1"/>
          </p:cNvPicPr>
          <p:nvPr/>
        </p:nvPicPr>
        <p:blipFill>
          <a:blip r:embed="rId4"/>
          <a:stretch>
            <a:fillRect/>
          </a:stretch>
        </p:blipFill>
        <p:spPr>
          <a:xfrm>
            <a:off x="1449199" y="5550320"/>
            <a:ext cx="1561075" cy="1115409"/>
          </a:xfrm>
          <a:prstGeom prst="rect">
            <a:avLst/>
          </a:prstGeom>
        </p:spPr>
      </p:pic>
      <p:pic>
        <p:nvPicPr>
          <p:cNvPr id="2" name="Picture 1" descr="p1797252599-4.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505137" y="4406054"/>
            <a:ext cx="1473780" cy="1087793"/>
          </a:xfrm>
          <a:prstGeom prst="rect">
            <a:avLst/>
          </a:prstGeom>
        </p:spPr>
      </p:pic>
      <p:pic>
        <p:nvPicPr>
          <p:cNvPr id="3" name="Picture 2" descr="th.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505138" y="3151661"/>
            <a:ext cx="1520816" cy="1095233"/>
          </a:xfrm>
          <a:prstGeom prst="rect">
            <a:avLst/>
          </a:prstGeom>
        </p:spPr>
      </p:pic>
    </p:spTree>
    <p:extLst>
      <p:ext uri="{BB962C8B-B14F-4D97-AF65-F5344CB8AC3E}">
        <p14:creationId xmlns:p14="http://schemas.microsoft.com/office/powerpoint/2010/main" xmlns="" val="40372283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8529"/>
            <a:ext cx="10972800" cy="5417574"/>
          </a:xfrm>
        </p:spPr>
        <p:txBody>
          <a:bodyPr>
            <a:normAutofit/>
          </a:bodyPr>
          <a:lstStyle/>
          <a:p>
            <a:r>
              <a:rPr lang="en-US" sz="3200" b="1" dirty="0" smtClean="0"/>
              <a:t>Fluent bilingual DHH children who are kindergarten-ready:</a:t>
            </a:r>
          </a:p>
          <a:p>
            <a:pPr lvl="1"/>
            <a:r>
              <a:rPr lang="en-US" sz="2800" b="1" dirty="0" smtClean="0"/>
              <a:t>Are socially and emotionally healthy (</a:t>
            </a:r>
            <a:r>
              <a:rPr lang="en-US" sz="2800" b="1" dirty="0" err="1" smtClean="0"/>
              <a:t>Ronnberg</a:t>
            </a:r>
            <a:r>
              <a:rPr lang="en-US" sz="2800" b="1" dirty="0" smtClean="0"/>
              <a:t>, 2003 and Schick, 2006)</a:t>
            </a:r>
          </a:p>
          <a:p>
            <a:pPr lvl="1"/>
            <a:r>
              <a:rPr lang="en-US" sz="2800" b="1" dirty="0" smtClean="0"/>
              <a:t>Have better conflict resolution abilities, better working memory performance, greater mental flexibility (</a:t>
            </a:r>
            <a:r>
              <a:rPr lang="en-US" sz="2800" b="1" dirty="0" err="1" smtClean="0"/>
              <a:t>Kushalnagar</a:t>
            </a:r>
            <a:r>
              <a:rPr lang="en-US" sz="2800" b="1" dirty="0" smtClean="0"/>
              <a:t> et al. 2010)</a:t>
            </a:r>
          </a:p>
          <a:p>
            <a:pPr lvl="1"/>
            <a:r>
              <a:rPr lang="en-US" sz="2800" b="1" dirty="0" smtClean="0"/>
              <a:t>Have much higher vocabulary bases (</a:t>
            </a:r>
            <a:r>
              <a:rPr lang="en-US" sz="2800" b="1" dirty="0" err="1" smtClean="0"/>
              <a:t>Klatter-Folmer</a:t>
            </a:r>
            <a:r>
              <a:rPr lang="en-US" sz="2800" b="1" dirty="0" smtClean="0"/>
              <a:t> et al. 2006; Fish and </a:t>
            </a:r>
            <a:r>
              <a:rPr lang="en-US" sz="2800" b="1" dirty="0" err="1" smtClean="0"/>
              <a:t>Morford</a:t>
            </a:r>
            <a:r>
              <a:rPr lang="en-US" sz="2800" b="1" dirty="0" smtClean="0"/>
              <a:t>, 2012)</a:t>
            </a:r>
          </a:p>
          <a:p>
            <a:pPr lvl="1"/>
            <a:r>
              <a:rPr lang="en-US" sz="2800" b="1" dirty="0" smtClean="0"/>
              <a:t>Delays the onset of dementia (Bialystok et al. 2004, 2007)</a:t>
            </a:r>
            <a:endParaRPr lang="en-US" sz="2800" b="1" dirty="0"/>
          </a:p>
        </p:txBody>
      </p:sp>
      <p:sp>
        <p:nvSpPr>
          <p:cNvPr id="3" name="Title 2"/>
          <p:cNvSpPr>
            <a:spLocks noGrp="1"/>
          </p:cNvSpPr>
          <p:nvPr>
            <p:ph type="title"/>
          </p:nvPr>
        </p:nvSpPr>
        <p:spPr>
          <a:xfrm>
            <a:off x="609600" y="-176981"/>
            <a:ext cx="10972800" cy="1514168"/>
          </a:xfrm>
        </p:spPr>
        <p:txBody>
          <a:bodyPr/>
          <a:lstStyle/>
          <a:p>
            <a:pPr algn="ctr"/>
            <a:r>
              <a:rPr lang="en-US" b="1" dirty="0" smtClean="0"/>
              <a:t>Bilingual; Not Broken!</a:t>
            </a:r>
            <a:endParaRPr lang="en-US" b="1" dirty="0"/>
          </a:p>
        </p:txBody>
      </p:sp>
    </p:spTree>
    <p:extLst>
      <p:ext uri="{BB962C8B-B14F-4D97-AF65-F5344CB8AC3E}">
        <p14:creationId xmlns:p14="http://schemas.microsoft.com/office/powerpoint/2010/main" xmlns="" val="4004534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6000" b="1" dirty="0" smtClean="0"/>
              <a:t>Frederick Douglass</a:t>
            </a:r>
            <a:endParaRPr lang="en-US" sz="6000" b="1"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1143001" y="2286000"/>
            <a:ext cx="3730336" cy="3636818"/>
          </a:xfrm>
        </p:spPr>
      </p:pic>
      <p:sp>
        <p:nvSpPr>
          <p:cNvPr id="6" name="Content Placeholder 5"/>
          <p:cNvSpPr>
            <a:spLocks noGrp="1"/>
          </p:cNvSpPr>
          <p:nvPr>
            <p:ph sz="half" idx="2"/>
          </p:nvPr>
        </p:nvSpPr>
        <p:spPr/>
        <p:txBody>
          <a:bodyPr>
            <a:normAutofit fontScale="92500"/>
          </a:bodyPr>
          <a:lstStyle/>
          <a:p>
            <a:pPr marL="0" indent="0">
              <a:buNone/>
            </a:pPr>
            <a:r>
              <a:rPr lang="en-US" sz="4800" b="1" dirty="0" smtClean="0"/>
              <a:t>“It is easier to build strong children than to repair broken men.”</a:t>
            </a:r>
            <a:endParaRPr lang="en-US" sz="4800" b="1" dirty="0"/>
          </a:p>
        </p:txBody>
      </p:sp>
    </p:spTree>
    <p:extLst>
      <p:ext uri="{BB962C8B-B14F-4D97-AF65-F5344CB8AC3E}">
        <p14:creationId xmlns:p14="http://schemas.microsoft.com/office/powerpoint/2010/main" xmlns="" val="219763937"/>
      </p:ext>
    </p:extLst>
  </p:cSld>
  <p:clrMapOvr>
    <a:masterClrMapping/>
  </p:clrMapOvr>
  <p:transition spd="slow">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72863" y="0"/>
            <a:ext cx="7207468" cy="6810705"/>
          </a:xfrm>
          <a:prstGeom prst="rect">
            <a:avLst/>
          </a:prstGeom>
        </p:spPr>
      </p:pic>
      <p:sp>
        <p:nvSpPr>
          <p:cNvPr id="2" name="TextBox 1"/>
          <p:cNvSpPr txBox="1"/>
          <p:nvPr/>
        </p:nvSpPr>
        <p:spPr>
          <a:xfrm>
            <a:off x="2272863" y="515007"/>
            <a:ext cx="7207468" cy="707886"/>
          </a:xfrm>
          <a:prstGeom prst="rect">
            <a:avLst/>
          </a:prstGeom>
          <a:noFill/>
        </p:spPr>
        <p:txBody>
          <a:bodyPr wrap="square" rtlCol="0">
            <a:spAutoFit/>
          </a:bodyPr>
          <a:lstStyle/>
          <a:p>
            <a:pPr algn="ctr"/>
            <a:r>
              <a:rPr lang="en-US" sz="4000" b="1" dirty="0" smtClean="0"/>
              <a:t>THIS IS YOUR STUDENT’S BRAIN:</a:t>
            </a:r>
            <a:endParaRPr lang="en-US" sz="4000" b="1" dirty="0"/>
          </a:p>
        </p:txBody>
      </p:sp>
    </p:spTree>
    <p:extLst>
      <p:ext uri="{BB962C8B-B14F-4D97-AF65-F5344CB8AC3E}">
        <p14:creationId xmlns:p14="http://schemas.microsoft.com/office/powerpoint/2010/main" xmlns="" val="1257381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This is your student’s brain on drugs:</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163614" y="2097089"/>
            <a:ext cx="5749157" cy="4251160"/>
          </a:xfrm>
        </p:spPr>
      </p:pic>
    </p:spTree>
    <p:extLst>
      <p:ext uri="{BB962C8B-B14F-4D97-AF65-F5344CB8AC3E}">
        <p14:creationId xmlns:p14="http://schemas.microsoft.com/office/powerpoint/2010/main" xmlns="" val="3784801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This is your student’s brain on…</a:t>
            </a:r>
            <a:endParaRPr lang="en-US" sz="4800" b="1"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xmlns="" val="0"/>
              </a:ext>
            </a:extLst>
          </a:blip>
          <a:stretch/>
        </p:blipFill>
        <p:spPr>
          <a:xfrm>
            <a:off x="3836276" y="2249487"/>
            <a:ext cx="3815255" cy="3709879"/>
          </a:xfrm>
        </p:spPr>
      </p:pic>
      <p:sp>
        <p:nvSpPr>
          <p:cNvPr id="3" name="Text Placeholder 2"/>
          <p:cNvSpPr>
            <a:spLocks noGrp="1"/>
          </p:cNvSpPr>
          <p:nvPr>
            <p:ph type="body" idx="4294967295"/>
          </p:nvPr>
        </p:nvSpPr>
        <p:spPr>
          <a:xfrm>
            <a:off x="0" y="3972909"/>
            <a:ext cx="4649788" cy="1734207"/>
          </a:xfrm>
        </p:spPr>
        <p:txBody>
          <a:bodyPr>
            <a:normAutofit/>
          </a:bodyPr>
          <a:lstStyle/>
          <a:p>
            <a:pPr algn="ctr"/>
            <a:endParaRPr lang="en-US" sz="3200" dirty="0"/>
          </a:p>
          <a:p>
            <a:pPr algn="ctr"/>
            <a:r>
              <a:rPr lang="en-US" sz="3200" b="1" dirty="0" smtClean="0"/>
              <a:t>One language:</a:t>
            </a:r>
            <a:endParaRPr lang="en-US" sz="3200" b="1" dirty="0"/>
          </a:p>
        </p:txBody>
      </p:sp>
      <p:sp>
        <p:nvSpPr>
          <p:cNvPr id="5" name="Text Placeholder 4"/>
          <p:cNvSpPr>
            <a:spLocks noGrp="1"/>
          </p:cNvSpPr>
          <p:nvPr>
            <p:ph type="body" sz="quarter" idx="4294967295"/>
          </p:nvPr>
        </p:nvSpPr>
        <p:spPr>
          <a:xfrm>
            <a:off x="7545388" y="2249487"/>
            <a:ext cx="4646612" cy="1502705"/>
          </a:xfrm>
        </p:spPr>
        <p:txBody>
          <a:bodyPr>
            <a:normAutofit/>
          </a:bodyPr>
          <a:lstStyle/>
          <a:p>
            <a:pPr algn="ctr"/>
            <a:endParaRPr lang="en-US" sz="3200" dirty="0" smtClean="0"/>
          </a:p>
          <a:p>
            <a:pPr algn="ctr"/>
            <a:r>
              <a:rPr lang="en-US" sz="3200" b="1" dirty="0" smtClean="0"/>
              <a:t>Two or more languages:</a:t>
            </a:r>
            <a:endParaRPr lang="en-US" sz="3200" b="1" dirty="0"/>
          </a:p>
        </p:txBody>
      </p:sp>
    </p:spTree>
    <p:extLst>
      <p:ext uri="{BB962C8B-B14F-4D97-AF65-F5344CB8AC3E}">
        <p14:creationId xmlns:p14="http://schemas.microsoft.com/office/powerpoint/2010/main" xmlns="" val="1478828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459" y="126909"/>
            <a:ext cx="10281424" cy="1478570"/>
          </a:xfrm>
        </p:spPr>
        <p:txBody>
          <a:bodyPr/>
          <a:lstStyle/>
          <a:p>
            <a:pPr algn="ctr"/>
            <a:r>
              <a:rPr lang="en-US" b="1" dirty="0" smtClean="0"/>
              <a:t>Use of props </a:t>
            </a:r>
            <a:br>
              <a:rPr lang="en-US" b="1" dirty="0" smtClean="0"/>
            </a:br>
            <a:r>
              <a:rPr lang="en-US" b="1" dirty="0" smtClean="0"/>
              <a:t>during reports or presentations</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992459" y="1848044"/>
            <a:ext cx="1706136" cy="2228775"/>
          </a:xfr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72379" y="1686077"/>
            <a:ext cx="2860792" cy="25527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96895" y="4438185"/>
            <a:ext cx="2573345" cy="16244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348975" y="4319921"/>
            <a:ext cx="1466651" cy="22843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824546" y="1792214"/>
            <a:ext cx="3746810" cy="285261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400799" y="4721253"/>
            <a:ext cx="3975039" cy="1814556"/>
          </a:xfrm>
          <a:prstGeom prst="rect">
            <a:avLst/>
          </a:prstGeom>
        </p:spPr>
      </p:pic>
    </p:spTree>
    <p:extLst>
      <p:ext uri="{BB962C8B-B14F-4D97-AF65-F5344CB8AC3E}">
        <p14:creationId xmlns:p14="http://schemas.microsoft.com/office/powerpoint/2010/main" xmlns="" val="35553003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1451</TotalTime>
  <Words>2450</Words>
  <Application>Microsoft Office PowerPoint</Application>
  <PresentationFormat>Custom</PresentationFormat>
  <Paragraphs>358</Paragraphs>
  <Slides>53</Slides>
  <Notes>28</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Circuit</vt:lpstr>
      <vt:lpstr>Office Theme</vt:lpstr>
      <vt:lpstr>ASL Specialist’s palette</vt:lpstr>
      <vt:lpstr>Why an ASL Specialist's palette?</vt:lpstr>
      <vt:lpstr>A Palette on Measurement</vt:lpstr>
      <vt:lpstr>Provide physical evidence of your assessments</vt:lpstr>
      <vt:lpstr>Provide physical evidence of your assessments</vt:lpstr>
      <vt:lpstr>Slide 6</vt:lpstr>
      <vt:lpstr>This is your student’s brain on drugs:</vt:lpstr>
      <vt:lpstr>This is your student’s brain on…</vt:lpstr>
      <vt:lpstr>Use of props  during reports or presentations</vt:lpstr>
      <vt:lpstr>Show ASL Comprehension</vt:lpstr>
      <vt:lpstr>Show ASL Comprehension</vt:lpstr>
      <vt:lpstr>Show ASL Comprehension</vt:lpstr>
      <vt:lpstr>Show ASL Comprehension</vt:lpstr>
      <vt:lpstr>Show Importance of Early Fluent language exposure</vt:lpstr>
      <vt:lpstr>Use of Data from Your School: Making Data Visual (A Demonstration)</vt:lpstr>
      <vt:lpstr>Use of Data from Your School: Impact of Early Language Access  on Conversational Proficiency</vt:lpstr>
      <vt:lpstr>Use of Data from Your School: Students With Hearing Parents Who Achieved Level 6 by Age 9</vt:lpstr>
      <vt:lpstr>Use videos</vt:lpstr>
      <vt:lpstr>Show Other Videos: Language deprivation</vt:lpstr>
      <vt:lpstr>Tap on The Power of Using quotes</vt:lpstr>
      <vt:lpstr>Slide 21</vt:lpstr>
      <vt:lpstr>Slide 22</vt:lpstr>
      <vt:lpstr>Use current publications</vt:lpstr>
      <vt:lpstr>Use current publications</vt:lpstr>
      <vt:lpstr>The Palette of Allegories, Comparisons &amp; Examples</vt:lpstr>
      <vt:lpstr>Plato’s Cave Allegory</vt:lpstr>
      <vt:lpstr>Deaf child age 5.11</vt:lpstr>
      <vt:lpstr>Another analogy</vt:lpstr>
      <vt:lpstr>Harry potter:</vt:lpstr>
      <vt:lpstr>Deaf child:</vt:lpstr>
      <vt:lpstr>Dichotomous Comparison</vt:lpstr>
      <vt:lpstr>Smoke and Mirrors</vt:lpstr>
      <vt:lpstr>Slide 33</vt:lpstr>
      <vt:lpstr>The Art of</vt:lpstr>
      <vt:lpstr>Language deprivation</vt:lpstr>
      <vt:lpstr>Comprehensible input?</vt:lpstr>
      <vt:lpstr>When Talking about  Students’ ASL Proficiency</vt:lpstr>
      <vt:lpstr>Opportunity missed?           Or…</vt:lpstr>
      <vt:lpstr>Opportunity taken!</vt:lpstr>
      <vt:lpstr>Presentation of Examples:  Level 3 Certified Educational Interpreters Translate at or Below 60% of the Original Information in the Classroom!</vt:lpstr>
      <vt:lpstr>An Example of ASL Deprivation and Delay, and Student Learning </vt:lpstr>
      <vt:lpstr>Another Example of ASL Deprivation and Delay, and Student Learning </vt:lpstr>
      <vt:lpstr>A Palette of Maintenance</vt:lpstr>
      <vt:lpstr>Miracle ASL Staff Hands</vt:lpstr>
      <vt:lpstr>Slide 45</vt:lpstr>
      <vt:lpstr>Robust Vocabulary Instruction</vt:lpstr>
      <vt:lpstr>The Jenga Tower of Semantic Building</vt:lpstr>
      <vt:lpstr>Slide 48</vt:lpstr>
      <vt:lpstr>A Palette of mastery</vt:lpstr>
      <vt:lpstr>ASL AS THE BRIDGE</vt:lpstr>
      <vt:lpstr>The Bridge of ASL</vt:lpstr>
      <vt:lpstr>Bilingual; Not Broken!</vt:lpstr>
      <vt:lpstr>Frederick Douglass</vt:lpstr>
    </vt:vector>
  </TitlesOfParts>
  <Company>Kansas State School for the Deaf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ASL Specialist fieldguide</dc:title>
  <dc:creator>KESTER HORN-MARSH</dc:creator>
  <cp:lastModifiedBy>ISDTCS</cp:lastModifiedBy>
  <cp:revision>120</cp:revision>
  <dcterms:created xsi:type="dcterms:W3CDTF">2017-06-10T19:42:54Z</dcterms:created>
  <dcterms:modified xsi:type="dcterms:W3CDTF">2017-11-15T16:56:28Z</dcterms:modified>
</cp:coreProperties>
</file>