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16"/>
  </p:notesMasterIdLst>
  <p:sldIdLst>
    <p:sldId id="256" r:id="rId2"/>
    <p:sldId id="258" r:id="rId3"/>
    <p:sldId id="269" r:id="rId4"/>
    <p:sldId id="257" r:id="rId5"/>
    <p:sldId id="265" r:id="rId6"/>
    <p:sldId id="263" r:id="rId7"/>
    <p:sldId id="259" r:id="rId8"/>
    <p:sldId id="260" r:id="rId9"/>
    <p:sldId id="268" r:id="rId10"/>
    <p:sldId id="267" r:id="rId11"/>
    <p:sldId id="264" r:id="rId12"/>
    <p:sldId id="261" r:id="rId13"/>
    <p:sldId id="270" r:id="rId14"/>
    <p:sldId id="26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8"/>
    <p:restoredTop sz="74780"/>
  </p:normalViewPr>
  <p:slideViewPr>
    <p:cSldViewPr snapToGrid="0" snapToObjects="1">
      <p:cViewPr>
        <p:scale>
          <a:sx n="59" d="100"/>
          <a:sy n="59" d="100"/>
        </p:scale>
        <p:origin x="246" y="37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612C0-F15C-E94D-9698-DAD577E8DA0A}" type="datetimeFigureOut">
              <a:rPr lang="en-US" smtClean="0"/>
              <a:pPr/>
              <a:t>12/7/2017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604995-C89A-5D40-97D9-8F12101E82BF}" type="slidenum">
              <a:rPr lang="en-US" smtClean="0"/>
              <a:pPr/>
              <a:t>‹#›</a:t>
            </a:fld>
            <a:endParaRPr lang="en-US"/>
          </a:p>
        </p:txBody>
      </p:sp>
    </p:spTree>
    <p:extLst>
      <p:ext uri="{BB962C8B-B14F-4D97-AF65-F5344CB8AC3E}">
        <p14:creationId xmlns:p14="http://schemas.microsoft.com/office/powerpoint/2010/main" xmlns="" val="598493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hesocietypages.org/socimages/2012/10/08/black-and-white-vernacular-in-american-sign-language/"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www.ibo.org/contentassets/71f2f66b529f48a8a61223070887373a/involving-students-in-curriculum-evaluation---carla-marshall.pdf" TargetMode="External"/><Relationship Id="rId4" Type="http://schemas.openxmlformats.org/officeDocument/2006/relationships/hyperlink" Target="http://www.aaronswindle.com/ocstzy6i0uu9ar69r69kvuyxgaclxv"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Manipulating Language</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During this interactive workshop, we will explore what it means to manipulate language both literally and figuratively.  American Sign Language has been manipulated over time and in many different contexts.  Teaching ASL also involves manipulating the language to enhance student acquisition, development, understanding, and internalization of the language. </a:t>
            </a:r>
            <a:r>
              <a:rPr lang="en-US" baseline="0" dirty="0" smtClean="0"/>
              <a:t>It takes us away from using ASL in the classroom for instruction and then resorting to a paper with English text when we ask students to create their own work.  It keeps the teaching and learning process tied to the same language.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b="0" i="0" kern="1200" dirty="0" smtClean="0">
                <a:solidFill>
                  <a:schemeClr val="tx1"/>
                </a:solidFill>
                <a:effectLst/>
                <a:latin typeface="+mn-lt"/>
                <a:ea typeface="+mn-ea"/>
                <a:cs typeface="+mn-cs"/>
              </a:rPr>
              <a:t>One aspect of this workshop involves creating and using tangible manipulatives as a way to teach literacy concept</a:t>
            </a:r>
            <a:r>
              <a:rPr lang="en-US" sz="1200" b="0" i="0" kern="1200" baseline="0" dirty="0" smtClean="0">
                <a:solidFill>
                  <a:schemeClr val="tx1"/>
                </a:solidFill>
                <a:effectLst/>
                <a:latin typeface="+mn-lt"/>
                <a:ea typeface="+mn-ea"/>
                <a:cs typeface="+mn-cs"/>
              </a:rPr>
              <a:t>s as well as content-specific concepts. At the end of this, there will be a compilation of ideas from you. </a:t>
            </a:r>
            <a:endParaRPr lang="en-US" sz="1200" b="0" i="0" kern="1200" dirty="0" smtClean="0">
              <a:solidFill>
                <a:schemeClr val="tx1"/>
              </a:solidFill>
              <a:effectLst/>
              <a:latin typeface="+mn-lt"/>
              <a:ea typeface="+mn-ea"/>
              <a:cs typeface="+mn-cs"/>
            </a:endParaRPr>
          </a:p>
          <a:p>
            <a:endParaRPr lang="en-US" dirty="0" smtClean="0"/>
          </a:p>
          <a:p>
            <a:r>
              <a:rPr lang="en-US" dirty="0" smtClean="0"/>
              <a:t>Before continuing, it is ultimately </a:t>
            </a:r>
            <a:r>
              <a:rPr lang="en-US" baseline="0" dirty="0" smtClean="0"/>
              <a:t>the process of taking risks in the classroom to connect students to ideas, not from the basis of a deficit thinking model of ”needing” visual supports because that is the only way they learn, or “needing” concrete representations of concepts because abstractions are to difficult to access.  The use of manipulatives comes from a place of “what if we were inspired by the language students use and inspired by their learning process, what would we create that celebrated this and made learning fun?” </a:t>
            </a:r>
            <a:endParaRPr lang="en-US" dirty="0" smtClean="0"/>
          </a:p>
        </p:txBody>
      </p:sp>
      <p:sp>
        <p:nvSpPr>
          <p:cNvPr id="4" name="Slide Number Placeholder 3"/>
          <p:cNvSpPr>
            <a:spLocks noGrp="1"/>
          </p:cNvSpPr>
          <p:nvPr>
            <p:ph type="sldNum" sz="quarter" idx="10"/>
          </p:nvPr>
        </p:nvSpPr>
        <p:spPr/>
        <p:txBody>
          <a:bodyPr/>
          <a:lstStyle/>
          <a:p>
            <a:fld id="{2F604995-C89A-5D40-97D9-8F12101E82BF}" type="slidenum">
              <a:rPr lang="en-US" smtClean="0"/>
              <a:pPr/>
              <a:t>1</a:t>
            </a:fld>
            <a:endParaRPr lang="en-US"/>
          </a:p>
        </p:txBody>
      </p:sp>
    </p:spTree>
    <p:extLst>
      <p:ext uri="{BB962C8B-B14F-4D97-AF65-F5344CB8AC3E}">
        <p14:creationId xmlns:p14="http://schemas.microsoft.com/office/powerpoint/2010/main" xmlns="" val="69087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 up one ”ideas sheet” for list of manipulative ideas </a:t>
            </a:r>
            <a:endParaRPr lang="en-US" dirty="0"/>
          </a:p>
        </p:txBody>
      </p:sp>
      <p:sp>
        <p:nvSpPr>
          <p:cNvPr id="4" name="Slide Number Placeholder 3"/>
          <p:cNvSpPr>
            <a:spLocks noGrp="1"/>
          </p:cNvSpPr>
          <p:nvPr>
            <p:ph type="sldNum" sz="quarter" idx="10"/>
          </p:nvPr>
        </p:nvSpPr>
        <p:spPr/>
        <p:txBody>
          <a:bodyPr/>
          <a:lstStyle/>
          <a:p>
            <a:fld id="{2F604995-C89A-5D40-97D9-8F12101E82BF}" type="slidenum">
              <a:rPr lang="en-US" smtClean="0"/>
              <a:pPr/>
              <a:t>12</a:t>
            </a:fld>
            <a:endParaRPr lang="en-US"/>
          </a:p>
        </p:txBody>
      </p:sp>
    </p:spTree>
    <p:extLst>
      <p:ext uri="{BB962C8B-B14F-4D97-AF65-F5344CB8AC3E}">
        <p14:creationId xmlns:p14="http://schemas.microsoft.com/office/powerpoint/2010/main" xmlns="" val="1188939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04995-C89A-5D40-97D9-8F12101E82BF}" type="slidenum">
              <a:rPr lang="en-US" smtClean="0"/>
              <a:pPr/>
              <a:t>13</a:t>
            </a:fld>
            <a:endParaRPr lang="en-US"/>
          </a:p>
        </p:txBody>
      </p:sp>
    </p:spTree>
    <p:extLst>
      <p:ext uri="{BB962C8B-B14F-4D97-AF65-F5344CB8AC3E}">
        <p14:creationId xmlns:p14="http://schemas.microsoft.com/office/powerpoint/2010/main" xmlns="" val="1898790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04995-C89A-5D40-97D9-8F12101E82BF}" type="slidenum">
              <a:rPr lang="en-US" smtClean="0"/>
              <a:pPr/>
              <a:t>14</a:t>
            </a:fld>
            <a:endParaRPr lang="en-US"/>
          </a:p>
        </p:txBody>
      </p:sp>
    </p:spTree>
    <p:extLst>
      <p:ext uri="{BB962C8B-B14F-4D97-AF65-F5344CB8AC3E}">
        <p14:creationId xmlns:p14="http://schemas.microsoft.com/office/powerpoint/2010/main" xmlns="" val="1842187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i</a:t>
            </a:r>
            <a:r>
              <a:rPr lang="en-US" dirty="0" smtClean="0"/>
              <a:t>mportant</a:t>
            </a:r>
            <a:r>
              <a:rPr lang="en-US" baseline="0" dirty="0" smtClean="0"/>
              <a:t> to think about who we are, how our knowledge systems relates to how we teach and our relationships with students.  Knowing our own self and where that comes from helps in the process of recognizing how and what students learn what they do and using that as a starting point. </a:t>
            </a:r>
            <a:endParaRPr lang="en-US" dirty="0"/>
          </a:p>
        </p:txBody>
      </p:sp>
      <p:sp>
        <p:nvSpPr>
          <p:cNvPr id="4" name="Slide Number Placeholder 3"/>
          <p:cNvSpPr>
            <a:spLocks noGrp="1"/>
          </p:cNvSpPr>
          <p:nvPr>
            <p:ph type="sldNum" sz="quarter" idx="10"/>
          </p:nvPr>
        </p:nvSpPr>
        <p:spPr/>
        <p:txBody>
          <a:bodyPr/>
          <a:lstStyle/>
          <a:p>
            <a:fld id="{2F604995-C89A-5D40-97D9-8F12101E82BF}" type="slidenum">
              <a:rPr lang="en-US" smtClean="0"/>
              <a:pPr/>
              <a:t>2</a:t>
            </a:fld>
            <a:endParaRPr lang="en-US"/>
          </a:p>
        </p:txBody>
      </p:sp>
    </p:spTree>
    <p:extLst>
      <p:ext uri="{BB962C8B-B14F-4D97-AF65-F5344CB8AC3E}">
        <p14:creationId xmlns:p14="http://schemas.microsoft.com/office/powerpoint/2010/main" xmlns="" val="217299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inspires</a:t>
            </a:r>
            <a:r>
              <a:rPr lang="en-US" baseline="0" dirty="0" smtClean="0"/>
              <a:t> me is the language itself, how the language is structured and expressed, and is ephemeral, unless it is video-recorded.  This pitcher is an imprint of an idea that my aunt, a potter had. The manipulatives I will discuss are an imprint of an idea that could otherwise disappear.  Next, I will show my Aunt Leah’s artist statement, which contains words and phases that I relate to as I approach the making of and use of manipulatives. </a:t>
            </a:r>
            <a:endParaRPr lang="en-US" dirty="0"/>
          </a:p>
        </p:txBody>
      </p:sp>
      <p:sp>
        <p:nvSpPr>
          <p:cNvPr id="4" name="Slide Number Placeholder 3"/>
          <p:cNvSpPr>
            <a:spLocks noGrp="1"/>
          </p:cNvSpPr>
          <p:nvPr>
            <p:ph type="sldNum" sz="quarter" idx="10"/>
          </p:nvPr>
        </p:nvSpPr>
        <p:spPr/>
        <p:txBody>
          <a:bodyPr/>
          <a:lstStyle/>
          <a:p>
            <a:fld id="{2F604995-C89A-5D40-97D9-8F12101E82BF}" type="slidenum">
              <a:rPr lang="en-US" smtClean="0"/>
              <a:pPr/>
              <a:t>3</a:t>
            </a:fld>
            <a:endParaRPr lang="en-US"/>
          </a:p>
        </p:txBody>
      </p:sp>
    </p:spTree>
    <p:extLst>
      <p:ext uri="{BB962C8B-B14F-4D97-AF65-F5344CB8AC3E}">
        <p14:creationId xmlns:p14="http://schemas.microsoft.com/office/powerpoint/2010/main" xmlns="" val="2023572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Story elements. The cans are the “pillars” of a good story: from a western education point of view. The red, orange, yellow and green pipe</a:t>
            </a:r>
            <a:r>
              <a:rPr lang="en-US" baseline="0" dirty="0" smtClean="0"/>
              <a:t> cleaners are woven together and represent the weaving of these four elements: characters, setting, what happened, why that happened/what happened next/resolution. </a:t>
            </a:r>
            <a:endParaRPr lang="en-US" dirty="0"/>
          </a:p>
        </p:txBody>
      </p:sp>
      <p:sp>
        <p:nvSpPr>
          <p:cNvPr id="4" name="Slide Number Placeholder 3"/>
          <p:cNvSpPr>
            <a:spLocks noGrp="1"/>
          </p:cNvSpPr>
          <p:nvPr>
            <p:ph type="sldNum" sz="quarter" idx="10"/>
          </p:nvPr>
        </p:nvSpPr>
        <p:spPr/>
        <p:txBody>
          <a:bodyPr/>
          <a:lstStyle/>
          <a:p>
            <a:fld id="{2F604995-C89A-5D40-97D9-8F12101E82BF}" type="slidenum">
              <a:rPr lang="en-US" smtClean="0"/>
              <a:pPr/>
              <a:t>5</a:t>
            </a:fld>
            <a:endParaRPr lang="en-US"/>
          </a:p>
        </p:txBody>
      </p:sp>
    </p:spTree>
    <p:extLst>
      <p:ext uri="{BB962C8B-B14F-4D97-AF65-F5344CB8AC3E}">
        <p14:creationId xmlns:p14="http://schemas.microsoft.com/office/powerpoint/2010/main" xmlns="" val="1316400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Representations</a:t>
            </a:r>
            <a:r>
              <a:rPr lang="en-US" baseline="0" dirty="0" smtClean="0"/>
              <a:t> of the concept of “idea”</a:t>
            </a:r>
            <a:endParaRPr lang="en-US" dirty="0"/>
          </a:p>
        </p:txBody>
      </p:sp>
      <p:sp>
        <p:nvSpPr>
          <p:cNvPr id="4" name="Slide Number Placeholder 3"/>
          <p:cNvSpPr>
            <a:spLocks noGrp="1"/>
          </p:cNvSpPr>
          <p:nvPr>
            <p:ph type="sldNum" sz="quarter" idx="10"/>
          </p:nvPr>
        </p:nvSpPr>
        <p:spPr/>
        <p:txBody>
          <a:bodyPr/>
          <a:lstStyle/>
          <a:p>
            <a:fld id="{2F604995-C89A-5D40-97D9-8F12101E82BF}" type="slidenum">
              <a:rPr lang="en-US" smtClean="0"/>
              <a:pPr/>
              <a:t>6</a:t>
            </a:fld>
            <a:endParaRPr lang="en-US"/>
          </a:p>
        </p:txBody>
      </p:sp>
    </p:spTree>
    <p:extLst>
      <p:ext uri="{BB962C8B-B14F-4D97-AF65-F5344CB8AC3E}">
        <p14:creationId xmlns:p14="http://schemas.microsoft.com/office/powerpoint/2010/main" xmlns="" val="2011825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Where</a:t>
            </a:r>
            <a:r>
              <a:rPr lang="en-US" baseline="0" dirty="0" smtClean="0"/>
              <a:t> we start in the process of making manipulatives can start from three, and probably more, points of origin.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Language origins: what does the language look like, what does it inform us? Both explicitly and implicitly.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Learner origins: probably the most important: what do our students’ ways of learning, belief systems, values tell us about how they approach new material, both language and content-based?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Teacher origins: What are our own ideas of what we are to teach and how we are to teach? Why do we have these ideas and how do they dovetail with our students’ ways of learning?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https://thesocietypages.org/socimages/2012/10/08/black-and-white-vernacular-in-american-sign-language/</a:t>
            </a:r>
            <a:endParaRPr lang="en-US" dirty="0" smtClean="0"/>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4"/>
              </a:rPr>
              <a:t>http://www.aaronswindle.com/ocstzy6i0uu9ar69r69kvuyxgaclxv</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5"/>
              </a:rPr>
              <a:t>http://www.ibo.org/contentassets/71f2f66b529f48a8a61223070887373a/involving-students-in-curriculum-evaluation---carla-marshall.pdf</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F604995-C89A-5D40-97D9-8F12101E82BF}" type="slidenum">
              <a:rPr lang="en-US" smtClean="0"/>
              <a:pPr/>
              <a:t>7</a:t>
            </a:fld>
            <a:endParaRPr lang="en-US"/>
          </a:p>
        </p:txBody>
      </p:sp>
    </p:spTree>
    <p:extLst>
      <p:ext uri="{BB962C8B-B14F-4D97-AF65-F5344CB8AC3E}">
        <p14:creationId xmlns:p14="http://schemas.microsoft.com/office/powerpoint/2010/main" xmlns="" val="1619410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10"/>
          </p:nvPr>
        </p:nvSpPr>
        <p:spPr/>
        <p:txBody>
          <a:bodyPr/>
          <a:lstStyle/>
          <a:p>
            <a:fld id="{2F604995-C89A-5D40-97D9-8F12101E82BF}" type="slidenum">
              <a:rPr lang="en-US" smtClean="0"/>
              <a:pPr/>
              <a:t>8</a:t>
            </a:fld>
            <a:endParaRPr lang="en-US"/>
          </a:p>
        </p:txBody>
      </p:sp>
    </p:spTree>
    <p:extLst>
      <p:ext uri="{BB962C8B-B14F-4D97-AF65-F5344CB8AC3E}">
        <p14:creationId xmlns:p14="http://schemas.microsoft.com/office/powerpoint/2010/main" xmlns="" val="1617986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Mini-lesson on “signing space” </a:t>
            </a:r>
            <a:endParaRPr lang="en-US" dirty="0"/>
          </a:p>
        </p:txBody>
      </p:sp>
      <p:sp>
        <p:nvSpPr>
          <p:cNvPr id="4" name="Slide Number Placeholder 3"/>
          <p:cNvSpPr>
            <a:spLocks noGrp="1"/>
          </p:cNvSpPr>
          <p:nvPr>
            <p:ph type="sldNum" sz="quarter" idx="10"/>
          </p:nvPr>
        </p:nvSpPr>
        <p:spPr/>
        <p:txBody>
          <a:bodyPr/>
          <a:lstStyle/>
          <a:p>
            <a:fld id="{2F604995-C89A-5D40-97D9-8F12101E82BF}" type="slidenum">
              <a:rPr lang="en-US" smtClean="0"/>
              <a:pPr/>
              <a:t>9</a:t>
            </a:fld>
            <a:endParaRPr lang="en-US"/>
          </a:p>
        </p:txBody>
      </p:sp>
    </p:spTree>
    <p:extLst>
      <p:ext uri="{BB962C8B-B14F-4D97-AF65-F5344CB8AC3E}">
        <p14:creationId xmlns:p14="http://schemas.microsoft.com/office/powerpoint/2010/main" xmlns="" val="294075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visual manipulative can be adjusted to be used to discuss</a:t>
            </a:r>
            <a:r>
              <a:rPr lang="en-US" baseline="0" dirty="0" smtClean="0"/>
              <a:t> how to organize an essay.  Play around with it because there are so many ways to organize an essay, or even a narrative! </a:t>
            </a:r>
            <a:endParaRPr lang="en-US" dirty="0"/>
          </a:p>
        </p:txBody>
      </p:sp>
      <p:sp>
        <p:nvSpPr>
          <p:cNvPr id="4" name="Slide Number Placeholder 3"/>
          <p:cNvSpPr>
            <a:spLocks noGrp="1"/>
          </p:cNvSpPr>
          <p:nvPr>
            <p:ph type="sldNum" sz="quarter" idx="10"/>
          </p:nvPr>
        </p:nvSpPr>
        <p:spPr/>
        <p:txBody>
          <a:bodyPr/>
          <a:lstStyle/>
          <a:p>
            <a:fld id="{2F604995-C89A-5D40-97D9-8F12101E82BF}" type="slidenum">
              <a:rPr lang="en-US" smtClean="0"/>
              <a:pPr/>
              <a:t>11</a:t>
            </a:fld>
            <a:endParaRPr lang="en-US"/>
          </a:p>
        </p:txBody>
      </p:sp>
    </p:spTree>
    <p:extLst>
      <p:ext uri="{BB962C8B-B14F-4D97-AF65-F5344CB8AC3E}">
        <p14:creationId xmlns:p14="http://schemas.microsoft.com/office/powerpoint/2010/main" xmlns="" val="1972050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A14A482F-CA62-8044-8D1D-3601EFECED92}" type="datetimeFigureOut">
              <a:rPr lang="en-US" smtClean="0"/>
              <a:pPr/>
              <a:t>12/7/2017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FF2A2C-9BC2-C941-AAA5-B6ABB67AF42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4A482F-CA62-8044-8D1D-3601EFECED92}" type="datetimeFigureOut">
              <a:rPr lang="en-US" smtClean="0"/>
              <a:pPr/>
              <a:t>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FF2A2C-9BC2-C941-AAA5-B6ABB67AF42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4A482F-CA62-8044-8D1D-3601EFECED92}" type="datetimeFigureOut">
              <a:rPr lang="en-US" smtClean="0"/>
              <a:pPr/>
              <a:t>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FF2A2C-9BC2-C941-AAA5-B6ABB67AF42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4A482F-CA62-8044-8D1D-3601EFECED92}" type="datetimeFigureOut">
              <a:rPr lang="en-US" smtClean="0"/>
              <a:pPr/>
              <a:t>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FF2A2C-9BC2-C941-AAA5-B6ABB67AF421}" type="slidenum">
              <a:rPr lang="en-US" smtClean="0"/>
              <a:pPr/>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4A482F-CA62-8044-8D1D-3601EFECED92}" type="datetimeFigureOut">
              <a:rPr lang="en-US" smtClean="0"/>
              <a:pPr/>
              <a:t>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FF2A2C-9BC2-C941-AAA5-B6ABB67AF421}"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A14A482F-CA62-8044-8D1D-3601EFECED92}" type="datetimeFigureOut">
              <a:rPr lang="en-US" smtClean="0"/>
              <a:pPr/>
              <a:t>12/7/2017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FF2A2C-9BC2-C941-AAA5-B6ABB67AF421}"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A14A482F-CA62-8044-8D1D-3601EFECED92}" type="datetimeFigureOut">
              <a:rPr lang="en-US" smtClean="0"/>
              <a:pPr/>
              <a:t>12/7/2017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FF2A2C-9BC2-C941-AAA5-B6ABB67AF421}"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14A482F-CA62-8044-8D1D-3601EFECED92}" type="datetimeFigureOut">
              <a:rPr lang="en-US" smtClean="0"/>
              <a:pPr/>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F2A2C-9BC2-C941-AAA5-B6ABB67AF421}"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14A482F-CA62-8044-8D1D-3601EFECED92}" type="datetimeFigureOut">
              <a:rPr lang="en-US" smtClean="0"/>
              <a:pPr/>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F2A2C-9BC2-C941-AAA5-B6ABB67AF42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14A482F-CA62-8044-8D1D-3601EFECED92}" type="datetimeFigureOut">
              <a:rPr lang="en-US" smtClean="0"/>
              <a:pPr/>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F2A2C-9BC2-C941-AAA5-B6ABB67AF42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14A482F-CA62-8044-8D1D-3601EFECED92}" type="datetimeFigureOut">
              <a:rPr lang="en-US" smtClean="0"/>
              <a:pPr/>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F2A2C-9BC2-C941-AAA5-B6ABB67AF42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14A482F-CA62-8044-8D1D-3601EFECED92}" type="datetimeFigureOut">
              <a:rPr lang="en-US" smtClean="0"/>
              <a:pPr/>
              <a:t>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FF2A2C-9BC2-C941-AAA5-B6ABB67AF42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14A482F-CA62-8044-8D1D-3601EFECED92}" type="datetimeFigureOut">
              <a:rPr lang="en-US" smtClean="0"/>
              <a:pPr/>
              <a:t>12/7/2017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FF2A2C-9BC2-C941-AAA5-B6ABB67AF42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14A482F-CA62-8044-8D1D-3601EFECED92}" type="datetimeFigureOut">
              <a:rPr lang="en-US" smtClean="0"/>
              <a:pPr/>
              <a:t>12/7/2017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FF2A2C-9BC2-C941-AAA5-B6ABB67AF42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4A482F-CA62-8044-8D1D-3601EFECED92}" type="datetimeFigureOut">
              <a:rPr lang="en-US" smtClean="0"/>
              <a:pPr/>
              <a:t>12/7/2017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FF2A2C-9BC2-C941-AAA5-B6ABB67AF42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4A482F-CA62-8044-8D1D-3601EFECED92}" type="datetimeFigureOut">
              <a:rPr lang="en-US" smtClean="0"/>
              <a:pPr/>
              <a:t>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FF2A2C-9BC2-C941-AAA5-B6ABB67AF42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4A482F-CA62-8044-8D1D-3601EFECED92}" type="datetimeFigureOut">
              <a:rPr lang="en-US" smtClean="0"/>
              <a:pPr/>
              <a:t>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FF2A2C-9BC2-C941-AAA5-B6ABB67AF42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A14A482F-CA62-8044-8D1D-3601EFECED92}" type="datetimeFigureOut">
              <a:rPr lang="en-US" smtClean="0"/>
              <a:pPr/>
              <a:t>12/7/2017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15FF2A2C-9BC2-C941-AAA5-B6ABB67AF421}" type="slidenum">
              <a:rPr lang="en-US" smtClean="0"/>
              <a:pPr/>
              <a:t>‹#›</a:t>
            </a:fld>
            <a:endParaRPr lang="en-US"/>
          </a:p>
        </p:txBody>
      </p:sp>
    </p:spTree>
    <p:extLst>
      <p:ext uri="{BB962C8B-B14F-4D97-AF65-F5344CB8AC3E}">
        <p14:creationId xmlns:p14="http://schemas.microsoft.com/office/powerpoint/2010/main" xmlns="" val="1499890769"/>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hyperlink" Target="https://youtu.be/VD_Dc86nfTM" TargetMode="External"/><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hyperlink" Target="https://youtu.be/Hw6TOPr8D9E"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hyperlink" Target="https://youtu.be/c395YNj9tuQ" TargetMode="External"/><Relationship Id="rId5" Type="http://schemas.openxmlformats.org/officeDocument/2006/relationships/image" Target="../media/image18.png"/><Relationship Id="rId10" Type="http://schemas.openxmlformats.org/officeDocument/2006/relationships/hyperlink" Target="https://youtu.be/8EvHDOkafwg" TargetMode="External"/><Relationship Id="rId4" Type="http://schemas.openxmlformats.org/officeDocument/2006/relationships/image" Target="../media/image17.png"/><Relationship Id="rId9" Type="http://schemas.openxmlformats.org/officeDocument/2006/relationships/hyperlink" Target="https://youtu.be/DQEuY8-XCCY" TargetMode="External"/><Relationship Id="rId14" Type="http://schemas.openxmlformats.org/officeDocument/2006/relationships/hyperlink" Target="https://youtu.be/zeVBWnAwjTo"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youtu.be/pbuZ9aKfv0s" TargetMode="Externa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95815" y="2573858"/>
            <a:ext cx="4375484" cy="1203158"/>
          </a:xfrm>
        </p:spPr>
        <p:txBody>
          <a:bodyPr>
            <a:normAutofit/>
          </a:bodyPr>
          <a:lstStyle/>
          <a:p>
            <a:r>
              <a:rPr lang="en-US" dirty="0" smtClean="0"/>
              <a:t>Shira Grabelsky</a:t>
            </a:r>
          </a:p>
          <a:p>
            <a:r>
              <a:rPr lang="en-US" dirty="0" smtClean="0"/>
              <a:t>ASL Roundtable 2017</a:t>
            </a:r>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xmlns="">
                  <a14:imgLayer r:embed="rId4">
                    <a14:imgEffect>
                      <a14:backgroundRemoval t="9926" b="100000" l="1563" r="97181"/>
                    </a14:imgEffect>
                  </a14:imgLayer>
                </a14:imgProps>
              </a:ext>
              <a:ext uri="{28A0092B-C50C-407E-A947-70E740481C1C}">
                <a14:useLocalDpi xmlns:a14="http://schemas.microsoft.com/office/drawing/2010/main" xmlns="" val="0"/>
              </a:ext>
            </a:extLst>
          </a:blip>
          <a:stretch>
            <a:fillRect/>
          </a:stretch>
        </p:blipFill>
        <p:spPr>
          <a:xfrm rot="1342339">
            <a:off x="382093" y="287248"/>
            <a:ext cx="8769684" cy="6577263"/>
          </a:xfrm>
          <a:prstGeom prst="rect">
            <a:avLst/>
          </a:prstGeom>
        </p:spPr>
      </p:pic>
      <p:sp>
        <p:nvSpPr>
          <p:cNvPr id="2" name="Title 1"/>
          <p:cNvSpPr>
            <a:spLocks noGrp="1"/>
          </p:cNvSpPr>
          <p:nvPr>
            <p:ph type="ctrTitle"/>
          </p:nvPr>
        </p:nvSpPr>
        <p:spPr>
          <a:xfrm>
            <a:off x="4766935" y="837054"/>
            <a:ext cx="7204364" cy="1214877"/>
          </a:xfrm>
        </p:spPr>
        <p:txBody>
          <a:bodyPr>
            <a:noAutofit/>
          </a:bodyPr>
          <a:lstStyle/>
          <a:p>
            <a:r>
              <a:rPr lang="en-US" sz="6000" dirty="0" smtClean="0">
                <a:solidFill>
                  <a:schemeClr val="accent2"/>
                </a:solidFill>
              </a:rPr>
              <a:t>Manipulating Language</a:t>
            </a:r>
            <a:endParaRPr lang="en-US" sz="6000" dirty="0">
              <a:solidFill>
                <a:schemeClr val="accent2"/>
              </a:solidFill>
            </a:endParaRPr>
          </a:p>
        </p:txBody>
      </p:sp>
      <p:sp>
        <p:nvSpPr>
          <p:cNvPr id="5" name="Subtitle 2"/>
          <p:cNvSpPr txBox="1">
            <a:spLocks/>
          </p:cNvSpPr>
          <p:nvPr/>
        </p:nvSpPr>
        <p:spPr>
          <a:xfrm>
            <a:off x="5735782" y="4727757"/>
            <a:ext cx="6235517" cy="1203158"/>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mtClean="0"/>
              <a:t>shira.grabelsky@nmsd.k12.nm.us</a:t>
            </a:r>
            <a:endParaRPr lang="en-US" dirty="0"/>
          </a:p>
        </p:txBody>
      </p:sp>
    </p:spTree>
    <p:extLst>
      <p:ext uri="{BB962C8B-B14F-4D97-AF65-F5344CB8AC3E}">
        <p14:creationId xmlns:p14="http://schemas.microsoft.com/office/powerpoint/2010/main" xmlns="" val="9068652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ge result for noisemake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110475" y="2634344"/>
            <a:ext cx="6450154" cy="356371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6226628" y="320304"/>
            <a:ext cx="5725885" cy="1323439"/>
          </a:xfrm>
          <a:prstGeom prst="rect">
            <a:avLst/>
          </a:prstGeom>
          <a:noFill/>
        </p:spPr>
        <p:txBody>
          <a:bodyPr wrap="square" rtlCol="0">
            <a:spAutoFit/>
          </a:bodyPr>
          <a:lstStyle/>
          <a:p>
            <a:r>
              <a:rPr lang="en-US" sz="8000" dirty="0" smtClean="0">
                <a:solidFill>
                  <a:schemeClr val="accent2">
                    <a:lumMod val="20000"/>
                    <a:lumOff val="80000"/>
                  </a:schemeClr>
                </a:solidFill>
              </a:rPr>
              <a:t>4 + 7  =  7 + 4 </a:t>
            </a:r>
            <a:endParaRPr lang="en-US" sz="8000" dirty="0">
              <a:solidFill>
                <a:schemeClr val="accent2">
                  <a:lumMod val="20000"/>
                  <a:lumOff val="80000"/>
                </a:schemeClr>
              </a:solidFill>
            </a:endParaRPr>
          </a:p>
        </p:txBody>
      </p:sp>
      <p:pic>
        <p:nvPicPr>
          <p:cNvPr id="4" name="Picture 3"/>
          <p:cNvPicPr>
            <a:picLocks noChangeAspect="1"/>
          </p:cNvPicPr>
          <p:nvPr/>
        </p:nvPicPr>
        <p:blipFill>
          <a:blip r:embed="rId3">
            <a:extLst>
              <a:ext uri="{BEBA8EAE-BF5A-486C-A8C5-ECC9F3942E4B}">
                <a14:imgProps xmlns:a14="http://schemas.microsoft.com/office/drawing/2010/main" xmlns="">
                  <a14:imgLayer r:embed="rId4">
                    <a14:imgEffect>
                      <a14:backgroundRemoval t="10000" b="90000" l="10000" r="90000"/>
                    </a14:imgEffect>
                  </a14:imgLayer>
                </a14:imgProps>
              </a:ext>
            </a:extLst>
          </a:blip>
          <a:stretch>
            <a:fillRect/>
          </a:stretch>
        </p:blipFill>
        <p:spPr>
          <a:xfrm rot="9131588">
            <a:off x="212606" y="312894"/>
            <a:ext cx="5478448" cy="3652299"/>
          </a:xfrm>
          <a:prstGeom prst="rect">
            <a:avLst/>
          </a:prstGeom>
        </p:spPr>
      </p:pic>
      <p:sp>
        <p:nvSpPr>
          <p:cNvPr id="5" name="TextBox 4"/>
          <p:cNvSpPr txBox="1"/>
          <p:nvPr/>
        </p:nvSpPr>
        <p:spPr>
          <a:xfrm>
            <a:off x="1220181" y="2739533"/>
            <a:ext cx="631372" cy="1015663"/>
          </a:xfrm>
          <a:prstGeom prst="rect">
            <a:avLst/>
          </a:prstGeom>
          <a:noFill/>
        </p:spPr>
        <p:txBody>
          <a:bodyPr wrap="square" rtlCol="0">
            <a:spAutoFit/>
          </a:bodyPr>
          <a:lstStyle/>
          <a:p>
            <a:r>
              <a:rPr lang="en-US" sz="6000" dirty="0"/>
              <a:t>4</a:t>
            </a:r>
          </a:p>
        </p:txBody>
      </p:sp>
      <p:sp>
        <p:nvSpPr>
          <p:cNvPr id="7" name="TextBox 6"/>
          <p:cNvSpPr txBox="1"/>
          <p:nvPr/>
        </p:nvSpPr>
        <p:spPr>
          <a:xfrm rot="9484025" flipV="1">
            <a:off x="4716779" y="1684275"/>
            <a:ext cx="413832" cy="1015663"/>
          </a:xfrm>
          <a:prstGeom prst="rect">
            <a:avLst/>
          </a:prstGeom>
          <a:noFill/>
        </p:spPr>
        <p:txBody>
          <a:bodyPr wrap="square" rtlCol="0">
            <a:spAutoFit/>
          </a:bodyPr>
          <a:lstStyle/>
          <a:p>
            <a:r>
              <a:rPr lang="en-US" sz="6000" dirty="0"/>
              <a:t>7</a:t>
            </a:r>
          </a:p>
        </p:txBody>
      </p:sp>
    </p:spTree>
    <p:extLst>
      <p:ext uri="{BB962C8B-B14F-4D97-AF65-F5344CB8AC3E}">
        <p14:creationId xmlns:p14="http://schemas.microsoft.com/office/powerpoint/2010/main" xmlns="" val="193240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1.45833E-6 -0.00046 L 0.03086 0.03981 C 0.03724 0.04884 0.04688 0.05393 0.05703 0.05393 C 0.06849 0.05393 0.07774 0.04884 0.08412 0.03981 L 0.11511 -0.00046 " pathEditMode="relative" rAng="0" ptsTypes="AAAAA">
                                      <p:cBhvr>
                                        <p:cTn id="6" dur="2000" fill="hold"/>
                                        <p:tgtEl>
                                          <p:spTgt spid="5"/>
                                        </p:tgtEl>
                                        <p:attrNameLst>
                                          <p:attrName>ppt_x</p:attrName>
                                          <p:attrName>ppt_y</p:attrName>
                                        </p:attrNameLst>
                                      </p:cBhvr>
                                      <p:rCtr x="5755" y="2708"/>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grpId="0" nodeType="clickEffect">
                                  <p:stCondLst>
                                    <p:cond delay="0"/>
                                  </p:stCondLst>
                                  <p:childTnLst>
                                    <p:animMotion origin="layout" path="M 0.00052 -0.11065 L -0.00625 -0.01135 C -0.0073 0.00995 -0.01394 0.03287 -0.02435 0.05185 C -0.03594 0.07314 -0.04818 0.08518 -0.06016 0.08796 L -0.11563 0.10301 " pathEditMode="relative" rAng="18840000" ptsTypes="AAAAA">
                                      <p:cBhvr>
                                        <p:cTn id="10" dur="2000" fill="hold"/>
                                        <p:tgtEl>
                                          <p:spTgt spid="7"/>
                                        </p:tgtEl>
                                        <p:attrNameLst>
                                          <p:attrName>ppt_x</p:attrName>
                                          <p:attrName>ppt_y</p:attrName>
                                        </p:attrNameLst>
                                      </p:cBhvr>
                                      <p:rCtr x="-4167" y="13495"/>
                                    </p:animMotion>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dissolv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9886" b="89992" l="184" r="100000"/>
                    </a14:imgEffect>
                  </a14:imgLayer>
                </a14:imgProps>
              </a:ext>
              <a:ext uri="{28A0092B-C50C-407E-A947-70E740481C1C}">
                <a14:useLocalDpi xmlns:a14="http://schemas.microsoft.com/office/drawing/2010/main" xmlns="" val="0"/>
              </a:ext>
            </a:extLst>
          </a:blip>
          <a:srcRect t="32261" b="20673"/>
          <a:stretch/>
        </p:blipFill>
        <p:spPr>
          <a:xfrm>
            <a:off x="1712258" y="2359057"/>
            <a:ext cx="9144000" cy="3227778"/>
          </a:xfrm>
          <a:prstGeom prst="rect">
            <a:avLst/>
          </a:prstGeom>
        </p:spPr>
      </p:pic>
      <p:sp>
        <p:nvSpPr>
          <p:cNvPr id="3" name="TextBox 2"/>
          <p:cNvSpPr txBox="1"/>
          <p:nvPr/>
        </p:nvSpPr>
        <p:spPr>
          <a:xfrm>
            <a:off x="3015415" y="726142"/>
            <a:ext cx="6537687" cy="923330"/>
          </a:xfrm>
          <a:prstGeom prst="rect">
            <a:avLst/>
          </a:prstGeom>
          <a:noFill/>
        </p:spPr>
        <p:txBody>
          <a:bodyPr wrap="none" rtlCol="0">
            <a:spAutoFit/>
          </a:bodyPr>
          <a:lstStyle/>
          <a:p>
            <a:r>
              <a:rPr lang="en-US" sz="5400" smtClean="0">
                <a:solidFill>
                  <a:schemeClr val="accent2"/>
                </a:solidFill>
              </a:rPr>
              <a:t>Group Work &amp; Sharing</a:t>
            </a:r>
            <a:endParaRPr lang="en-US" sz="5400">
              <a:solidFill>
                <a:schemeClr val="accent2"/>
              </a:solidFill>
            </a:endParaRPr>
          </a:p>
        </p:txBody>
      </p:sp>
    </p:spTree>
    <p:extLst>
      <p:ext uri="{BB962C8B-B14F-4D97-AF65-F5344CB8AC3E}">
        <p14:creationId xmlns:p14="http://schemas.microsoft.com/office/powerpoint/2010/main" xmlns="" val="9880620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188" y="557088"/>
            <a:ext cx="2937153" cy="695450"/>
          </a:xfrm>
        </p:spPr>
        <p:txBody>
          <a:bodyPr>
            <a:noAutofit/>
          </a:bodyPr>
          <a:lstStyle/>
          <a:p>
            <a:r>
              <a:rPr lang="en-US" sz="4000" dirty="0" smtClean="0"/>
              <a:t>Group Work</a:t>
            </a:r>
            <a:endParaRPr lang="en-US" sz="4000" dirty="0"/>
          </a:p>
        </p:txBody>
      </p:sp>
      <p:sp>
        <p:nvSpPr>
          <p:cNvPr id="4" name="Text Placeholder 3"/>
          <p:cNvSpPr>
            <a:spLocks noGrp="1"/>
          </p:cNvSpPr>
          <p:nvPr>
            <p:ph type="body" sz="half" idx="2"/>
          </p:nvPr>
        </p:nvSpPr>
        <p:spPr>
          <a:xfrm>
            <a:off x="352925" y="1417762"/>
            <a:ext cx="11454064" cy="3266533"/>
          </a:xfrm>
        </p:spPr>
        <p:txBody>
          <a:bodyPr>
            <a:normAutofit/>
          </a:bodyPr>
          <a:lstStyle/>
          <a:p>
            <a:pPr marL="571500" marR="0" lvl="0" indent="-571500" defTabSz="914400" eaLnBrk="1" fontAlgn="auto" latinLnBrk="0" hangingPunct="1">
              <a:lnSpc>
                <a:spcPct val="100000"/>
              </a:lnSpc>
              <a:spcBef>
                <a:spcPts val="0"/>
              </a:spcBef>
              <a:spcAft>
                <a:spcPts val="0"/>
              </a:spcAft>
              <a:buClrTx/>
              <a:buSzTx/>
              <a:buFont typeface="Arial" charset="0"/>
              <a:buChar char="•"/>
              <a:tabLst/>
              <a:defRPr/>
            </a:pPr>
            <a:r>
              <a:rPr lang="en-US" sz="2800" dirty="0" smtClean="0"/>
              <a:t>Think about YOUR students; what language skills are you working on or will work on?</a:t>
            </a:r>
          </a:p>
          <a:p>
            <a:pPr marL="571500" marR="0" lvl="0" indent="-571500" defTabSz="914400" eaLnBrk="1" fontAlgn="auto" latinLnBrk="0" hangingPunct="1">
              <a:lnSpc>
                <a:spcPct val="100000"/>
              </a:lnSpc>
              <a:spcBef>
                <a:spcPts val="0"/>
              </a:spcBef>
              <a:spcAft>
                <a:spcPts val="0"/>
              </a:spcAft>
              <a:buClrTx/>
              <a:buSzTx/>
              <a:buFont typeface="Arial" charset="0"/>
              <a:buChar char="•"/>
              <a:tabLst/>
              <a:defRPr/>
            </a:pPr>
            <a:r>
              <a:rPr lang="en-US" sz="2800" dirty="0" smtClean="0"/>
              <a:t>Create a personal mental list of 3-5 of these language skills</a:t>
            </a:r>
          </a:p>
          <a:p>
            <a:pPr marL="571500" marR="0" lvl="0" indent="-571500" defTabSz="914400" eaLnBrk="1" fontAlgn="auto" latinLnBrk="0" hangingPunct="1">
              <a:lnSpc>
                <a:spcPct val="100000"/>
              </a:lnSpc>
              <a:spcBef>
                <a:spcPts val="0"/>
              </a:spcBef>
              <a:spcAft>
                <a:spcPts val="0"/>
              </a:spcAft>
              <a:buClrTx/>
              <a:buSzTx/>
              <a:buFont typeface="Arial" charset="0"/>
              <a:buChar char="•"/>
              <a:tabLst/>
              <a:defRPr/>
            </a:pPr>
            <a:r>
              <a:rPr lang="en-US" sz="2800" dirty="0" smtClean="0"/>
              <a:t>Share that list with your table group</a:t>
            </a:r>
          </a:p>
          <a:p>
            <a:pPr marL="571500" marR="0" lvl="0" indent="-571500" defTabSz="914400" eaLnBrk="1" fontAlgn="auto" latinLnBrk="0" hangingPunct="1">
              <a:lnSpc>
                <a:spcPct val="100000"/>
              </a:lnSpc>
              <a:spcBef>
                <a:spcPts val="0"/>
              </a:spcBef>
              <a:spcAft>
                <a:spcPts val="0"/>
              </a:spcAft>
              <a:buClrTx/>
              <a:buSzTx/>
              <a:buFont typeface="Arial" charset="0"/>
              <a:buChar char="•"/>
              <a:tabLst/>
              <a:defRPr/>
            </a:pPr>
            <a:r>
              <a:rPr lang="en-US" sz="2800" dirty="0" smtClean="0"/>
              <a:t>As a group, pick a language skill to be your focus as you develop a prototype of that manipulative </a:t>
            </a:r>
          </a:p>
          <a:p>
            <a:pPr marL="571500" marR="0" lvl="0" indent="-571500" defTabSz="914400" eaLnBrk="1" fontAlgn="auto" latinLnBrk="0" hangingPunct="1">
              <a:lnSpc>
                <a:spcPct val="100000"/>
              </a:lnSpc>
              <a:spcBef>
                <a:spcPts val="0"/>
              </a:spcBef>
              <a:spcAft>
                <a:spcPts val="0"/>
              </a:spcAft>
              <a:buClrTx/>
              <a:buSzTx/>
              <a:buFont typeface="Arial" charset="0"/>
              <a:buChar char="•"/>
              <a:tabLst/>
              <a:defRPr/>
            </a:pPr>
            <a:r>
              <a:rPr lang="en-US" sz="2800" dirty="0" smtClean="0"/>
              <a:t>Use materials at the main art table to create your manipulative </a:t>
            </a:r>
          </a:p>
          <a:p>
            <a:pPr marL="571500" marR="0" lvl="0" indent="-571500" defTabSz="914400" eaLnBrk="1" fontAlgn="auto" latinLnBrk="0" hangingPunct="1">
              <a:lnSpc>
                <a:spcPct val="100000"/>
              </a:lnSpc>
              <a:spcBef>
                <a:spcPts val="0"/>
              </a:spcBef>
              <a:spcAft>
                <a:spcPts val="0"/>
              </a:spcAft>
              <a:buClrTx/>
              <a:buSzTx/>
              <a:buFont typeface="Arial" charset="0"/>
              <a:buChar char="•"/>
              <a:tabLst/>
              <a:defRPr/>
            </a:pPr>
            <a:endParaRPr lang="en-US" sz="2000" dirty="0"/>
          </a:p>
        </p:txBody>
      </p:sp>
      <p:sp>
        <p:nvSpPr>
          <p:cNvPr id="5" name="Title 1"/>
          <p:cNvSpPr txBox="1">
            <a:spLocks/>
          </p:cNvSpPr>
          <p:nvPr/>
        </p:nvSpPr>
        <p:spPr>
          <a:xfrm>
            <a:off x="532188" y="4684296"/>
            <a:ext cx="2066633" cy="716296"/>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4000" dirty="0" smtClean="0"/>
              <a:t>Sharing</a:t>
            </a:r>
            <a:endParaRPr lang="en-US" dirty="0"/>
          </a:p>
        </p:txBody>
      </p:sp>
      <p:sp>
        <p:nvSpPr>
          <p:cNvPr id="6" name="Text Placeholder 3"/>
          <p:cNvSpPr txBox="1">
            <a:spLocks/>
          </p:cNvSpPr>
          <p:nvPr/>
        </p:nvSpPr>
        <p:spPr>
          <a:xfrm>
            <a:off x="352924" y="5544970"/>
            <a:ext cx="11454065" cy="10854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571500" indent="-571500">
              <a:lnSpc>
                <a:spcPct val="100000"/>
              </a:lnSpc>
              <a:spcBef>
                <a:spcPts val="0"/>
              </a:spcBef>
              <a:buFont typeface="Arial" charset="0"/>
              <a:buChar char="•"/>
            </a:pPr>
            <a:r>
              <a:rPr lang="en-US" sz="2800" dirty="0" smtClean="0"/>
              <a:t>See next slides for photograph and click on links for descriptions of the ideas we’ve come up with! </a:t>
            </a:r>
          </a:p>
          <a:p>
            <a:pPr marL="571500" indent="-571500">
              <a:lnSpc>
                <a:spcPct val="100000"/>
              </a:lnSpc>
              <a:spcBef>
                <a:spcPts val="0"/>
              </a:spcBef>
              <a:buFont typeface="Arial" charset="0"/>
              <a:buChar char="•"/>
            </a:pPr>
            <a:endParaRPr lang="en-US" sz="2000" dirty="0"/>
          </a:p>
        </p:txBody>
      </p:sp>
      <p:sp>
        <p:nvSpPr>
          <p:cNvPr id="7" name="TextBox 6"/>
          <p:cNvSpPr txBox="1"/>
          <p:nvPr/>
        </p:nvSpPr>
        <p:spPr>
          <a:xfrm>
            <a:off x="3827042" y="560743"/>
            <a:ext cx="2236510" cy="523220"/>
          </a:xfrm>
          <a:prstGeom prst="rect">
            <a:avLst/>
          </a:prstGeom>
          <a:noFill/>
        </p:spPr>
        <p:txBody>
          <a:bodyPr wrap="none" rtlCol="0">
            <a:spAutoFit/>
          </a:bodyPr>
          <a:lstStyle/>
          <a:p>
            <a:r>
              <a:rPr lang="en-US" sz="2800" dirty="0" smtClean="0"/>
              <a:t>By Lunchtime</a:t>
            </a:r>
            <a:endParaRPr lang="en-US" sz="2800" dirty="0"/>
          </a:p>
        </p:txBody>
      </p:sp>
      <p:sp>
        <p:nvSpPr>
          <p:cNvPr id="8" name="TextBox 7"/>
          <p:cNvSpPr txBox="1"/>
          <p:nvPr/>
        </p:nvSpPr>
        <p:spPr>
          <a:xfrm>
            <a:off x="3743188" y="4780834"/>
            <a:ext cx="1237839" cy="523220"/>
          </a:xfrm>
          <a:prstGeom prst="rect">
            <a:avLst/>
          </a:prstGeom>
          <a:noFill/>
        </p:spPr>
        <p:txBody>
          <a:bodyPr wrap="none" rtlCol="0">
            <a:spAutoFit/>
          </a:bodyPr>
          <a:lstStyle/>
          <a:p>
            <a:r>
              <a:rPr lang="en-US" sz="2800" dirty="0" smtClean="0"/>
              <a:t>Gallery</a:t>
            </a:r>
            <a:endParaRPr lang="en-US" sz="2800" dirty="0"/>
          </a:p>
        </p:txBody>
      </p:sp>
      <p:sp>
        <p:nvSpPr>
          <p:cNvPr id="3" name="TextBox 2"/>
          <p:cNvSpPr txBox="1"/>
          <p:nvPr/>
        </p:nvSpPr>
        <p:spPr>
          <a:xfrm>
            <a:off x="7249885" y="268194"/>
            <a:ext cx="4557104" cy="461665"/>
          </a:xfrm>
          <a:prstGeom prst="rect">
            <a:avLst/>
          </a:prstGeom>
          <a:solidFill>
            <a:srgbClr val="FFFF00"/>
          </a:solidFill>
        </p:spPr>
        <p:txBody>
          <a:bodyPr wrap="square" rtlCol="0">
            <a:spAutoFit/>
          </a:bodyPr>
          <a:lstStyle/>
          <a:p>
            <a:pPr algn="ctr"/>
            <a:r>
              <a:rPr lang="en-US" sz="2400" b="1" dirty="0" smtClean="0">
                <a:solidFill>
                  <a:schemeClr val="bg1"/>
                </a:solidFill>
              </a:rPr>
              <a:t>contributions table open too! </a:t>
            </a:r>
            <a:endParaRPr lang="en-US" sz="2400" b="1" dirty="0">
              <a:solidFill>
                <a:schemeClr val="bg1"/>
              </a:solidFill>
            </a:endParaRPr>
          </a:p>
        </p:txBody>
      </p:sp>
    </p:spTree>
    <p:extLst>
      <p:ext uri="{BB962C8B-B14F-4D97-AF65-F5344CB8AC3E}">
        <p14:creationId xmlns:p14="http://schemas.microsoft.com/office/powerpoint/2010/main" xmlns="" val="3764560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34999" y="802617"/>
            <a:ext cx="3614057" cy="133104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34999" y="3713891"/>
            <a:ext cx="3040743" cy="148802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676321" y="325798"/>
            <a:ext cx="3619500" cy="250376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0080171" y="193269"/>
            <a:ext cx="1741714" cy="194038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8649434" y="3149209"/>
            <a:ext cx="2861473" cy="2587171"/>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xmlns="" val="0"/>
              </a:ext>
            </a:extLst>
          </a:blip>
          <a:srcRect l="-1" r="-1408" b="13800"/>
          <a:stretch/>
        </p:blipFill>
        <p:spPr>
          <a:xfrm>
            <a:off x="4986931" y="3815223"/>
            <a:ext cx="2351314" cy="2285846"/>
          </a:xfrm>
          <a:prstGeom prst="rect">
            <a:avLst/>
          </a:prstGeom>
        </p:spPr>
      </p:pic>
      <p:sp>
        <p:nvSpPr>
          <p:cNvPr id="8" name="TextBox 7"/>
          <p:cNvSpPr txBox="1"/>
          <p:nvPr/>
        </p:nvSpPr>
        <p:spPr>
          <a:xfrm>
            <a:off x="10191044" y="2289171"/>
            <a:ext cx="1519968" cy="369332"/>
          </a:xfrm>
          <a:prstGeom prst="rect">
            <a:avLst/>
          </a:prstGeom>
          <a:noFill/>
        </p:spPr>
        <p:txBody>
          <a:bodyPr wrap="none" rtlCol="0">
            <a:spAutoFit/>
          </a:bodyPr>
          <a:lstStyle/>
          <a:p>
            <a:r>
              <a:rPr lang="en-US" dirty="0" smtClean="0">
                <a:hlinkClick r:id="rId9"/>
              </a:rPr>
              <a:t>Ideas - Details</a:t>
            </a:r>
            <a:endParaRPr lang="en-US" dirty="0"/>
          </a:p>
        </p:txBody>
      </p:sp>
      <p:sp>
        <p:nvSpPr>
          <p:cNvPr id="10" name="TextBox 9"/>
          <p:cNvSpPr txBox="1"/>
          <p:nvPr/>
        </p:nvSpPr>
        <p:spPr>
          <a:xfrm>
            <a:off x="1215849" y="5551714"/>
            <a:ext cx="1879041" cy="369332"/>
          </a:xfrm>
          <a:prstGeom prst="rect">
            <a:avLst/>
          </a:prstGeom>
          <a:noFill/>
        </p:spPr>
        <p:txBody>
          <a:bodyPr wrap="none" rtlCol="0">
            <a:spAutoFit/>
          </a:bodyPr>
          <a:lstStyle/>
          <a:p>
            <a:r>
              <a:rPr lang="en-US" dirty="0" smtClean="0">
                <a:hlinkClick r:id="rId10"/>
              </a:rPr>
              <a:t>Storyline - Details</a:t>
            </a:r>
            <a:endParaRPr lang="en-US" dirty="0"/>
          </a:p>
        </p:txBody>
      </p:sp>
      <p:sp>
        <p:nvSpPr>
          <p:cNvPr id="11" name="TextBox 10"/>
          <p:cNvSpPr txBox="1"/>
          <p:nvPr/>
        </p:nvSpPr>
        <p:spPr>
          <a:xfrm>
            <a:off x="9261893" y="5916403"/>
            <a:ext cx="2249014" cy="369332"/>
          </a:xfrm>
          <a:prstGeom prst="rect">
            <a:avLst/>
          </a:prstGeom>
          <a:noFill/>
        </p:spPr>
        <p:txBody>
          <a:bodyPr wrap="none" rtlCol="0">
            <a:spAutoFit/>
          </a:bodyPr>
          <a:lstStyle/>
          <a:p>
            <a:r>
              <a:rPr lang="en-US" dirty="0" smtClean="0">
                <a:hlinkClick r:id="rId11"/>
              </a:rPr>
              <a:t>Degrees of Adjectives</a:t>
            </a:r>
            <a:endParaRPr lang="en-US" dirty="0"/>
          </a:p>
        </p:txBody>
      </p:sp>
      <p:sp>
        <p:nvSpPr>
          <p:cNvPr id="13" name="TextBox 12"/>
          <p:cNvSpPr txBox="1"/>
          <p:nvPr/>
        </p:nvSpPr>
        <p:spPr>
          <a:xfrm>
            <a:off x="969821" y="2416629"/>
            <a:ext cx="2634054" cy="369332"/>
          </a:xfrm>
          <a:prstGeom prst="rect">
            <a:avLst/>
          </a:prstGeom>
          <a:noFill/>
        </p:spPr>
        <p:txBody>
          <a:bodyPr wrap="none" rtlCol="0">
            <a:spAutoFit/>
          </a:bodyPr>
          <a:lstStyle/>
          <a:p>
            <a:r>
              <a:rPr lang="en-US" dirty="0" smtClean="0">
                <a:hlinkClick r:id="rId12"/>
              </a:rPr>
              <a:t>Classifiers and Movement</a:t>
            </a:r>
            <a:endParaRPr lang="en-US" dirty="0"/>
          </a:p>
        </p:txBody>
      </p:sp>
      <p:sp>
        <p:nvSpPr>
          <p:cNvPr id="14" name="TextBox 13"/>
          <p:cNvSpPr txBox="1"/>
          <p:nvPr/>
        </p:nvSpPr>
        <p:spPr>
          <a:xfrm>
            <a:off x="5486400" y="3137726"/>
            <a:ext cx="2133148" cy="369332"/>
          </a:xfrm>
          <a:prstGeom prst="rect">
            <a:avLst/>
          </a:prstGeom>
          <a:noFill/>
        </p:spPr>
        <p:txBody>
          <a:bodyPr wrap="none" rtlCol="0">
            <a:spAutoFit/>
          </a:bodyPr>
          <a:lstStyle/>
          <a:p>
            <a:r>
              <a:rPr lang="en-US" dirty="0" smtClean="0">
                <a:hlinkClick r:id="rId13"/>
              </a:rPr>
              <a:t>ASL 6+1 Traits Guide</a:t>
            </a:r>
            <a:endParaRPr lang="en-US" dirty="0"/>
          </a:p>
        </p:txBody>
      </p:sp>
      <p:sp>
        <p:nvSpPr>
          <p:cNvPr id="15" name="TextBox 14"/>
          <p:cNvSpPr txBox="1"/>
          <p:nvPr/>
        </p:nvSpPr>
        <p:spPr>
          <a:xfrm>
            <a:off x="4421237" y="6285735"/>
            <a:ext cx="3198311" cy="369332"/>
          </a:xfrm>
          <a:prstGeom prst="rect">
            <a:avLst/>
          </a:prstGeom>
          <a:noFill/>
        </p:spPr>
        <p:txBody>
          <a:bodyPr wrap="none" rtlCol="0">
            <a:spAutoFit/>
          </a:bodyPr>
          <a:lstStyle/>
          <a:p>
            <a:r>
              <a:rPr lang="en-US" dirty="0" smtClean="0">
                <a:hlinkClick r:id="rId14"/>
              </a:rPr>
              <a:t>Time- Past, Present, and Future</a:t>
            </a:r>
            <a:endParaRPr lang="en-US" dirty="0"/>
          </a:p>
        </p:txBody>
      </p:sp>
    </p:spTree>
    <p:extLst>
      <p:ext uri="{BB962C8B-B14F-4D97-AF65-F5344CB8AC3E}">
        <p14:creationId xmlns:p14="http://schemas.microsoft.com/office/powerpoint/2010/main" xmlns="" val="1347040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4531" y="4447699"/>
            <a:ext cx="10022015" cy="1657819"/>
          </a:xfrm>
        </p:spPr>
        <p:txBody>
          <a:bodyPr/>
          <a:lstStyle/>
          <a:p>
            <a:r>
              <a:rPr lang="en-US" dirty="0" smtClean="0"/>
              <a:t>in closing</a:t>
            </a:r>
            <a:endParaRPr lang="en-US" dirty="0"/>
          </a:p>
        </p:txBody>
      </p:sp>
      <p:sp>
        <p:nvSpPr>
          <p:cNvPr id="3" name="Subtitle 2"/>
          <p:cNvSpPr>
            <a:spLocks noGrp="1"/>
          </p:cNvSpPr>
          <p:nvPr>
            <p:ph type="subTitle" idx="1"/>
          </p:nvPr>
        </p:nvSpPr>
        <p:spPr>
          <a:xfrm>
            <a:off x="966826" y="5728505"/>
            <a:ext cx="4936669" cy="754025"/>
          </a:xfrm>
        </p:spPr>
        <p:txBody>
          <a:bodyPr>
            <a:normAutofit/>
          </a:bodyPr>
          <a:lstStyle/>
          <a:p>
            <a:r>
              <a:rPr lang="en-US" smtClean="0"/>
              <a:t>thoughts / questions / ideas </a:t>
            </a:r>
            <a:endParaRPr lang="en-US" dirty="0"/>
          </a:p>
        </p:txBody>
      </p:sp>
    </p:spTree>
    <p:extLst>
      <p:ext uri="{BB962C8B-B14F-4D97-AF65-F5344CB8AC3E}">
        <p14:creationId xmlns:p14="http://schemas.microsoft.com/office/powerpoint/2010/main" xmlns="" val="2053424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4531" y="4447699"/>
            <a:ext cx="10022015" cy="1657819"/>
          </a:xfrm>
        </p:spPr>
        <p:txBody>
          <a:bodyPr/>
          <a:lstStyle/>
          <a:p>
            <a:r>
              <a:rPr lang="en-US" dirty="0" smtClean="0"/>
              <a:t>sharing me with you</a:t>
            </a:r>
            <a:endParaRPr lang="en-US" dirty="0"/>
          </a:p>
        </p:txBody>
      </p:sp>
      <p:sp>
        <p:nvSpPr>
          <p:cNvPr id="3" name="Subtitle 2"/>
          <p:cNvSpPr>
            <a:spLocks noGrp="1"/>
          </p:cNvSpPr>
          <p:nvPr>
            <p:ph type="subTitle" idx="1"/>
          </p:nvPr>
        </p:nvSpPr>
        <p:spPr>
          <a:xfrm>
            <a:off x="966826" y="5728505"/>
            <a:ext cx="9144000" cy="754025"/>
          </a:xfrm>
        </p:spPr>
        <p:txBody>
          <a:bodyPr>
            <a:normAutofit fontScale="92500"/>
          </a:bodyPr>
          <a:lstStyle/>
          <a:p>
            <a:r>
              <a:rPr lang="en-US" dirty="0" smtClean="0"/>
              <a:t>who </a:t>
            </a:r>
            <a:r>
              <a:rPr lang="en-US" dirty="0" err="1" smtClean="0"/>
              <a:t>i</a:t>
            </a:r>
            <a:r>
              <a:rPr lang="en-US" dirty="0" smtClean="0"/>
              <a:t> am in relation to the world, you, and my students</a:t>
            </a:r>
            <a:endParaRPr lang="en-US" dirty="0"/>
          </a:p>
        </p:txBody>
      </p:sp>
    </p:spTree>
    <p:extLst>
      <p:ext uri="{BB962C8B-B14F-4D97-AF65-F5344CB8AC3E}">
        <p14:creationId xmlns:p14="http://schemas.microsoft.com/office/powerpoint/2010/main" xmlns="" val="15011060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53688" y="0"/>
            <a:ext cx="8980330" cy="6555641"/>
          </a:xfrm>
          <a:prstGeom prst="rect">
            <a:avLst/>
          </a:prstGeom>
        </p:spPr>
      </p:pic>
    </p:spTree>
    <p:extLst>
      <p:ext uri="{BB962C8B-B14F-4D97-AF65-F5344CB8AC3E}">
        <p14:creationId xmlns:p14="http://schemas.microsoft.com/office/powerpoint/2010/main" xmlns="" val="91482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74605" y="2417595"/>
            <a:ext cx="2535312" cy="3802967"/>
          </a:xfrm>
          <a:prstGeom prst="rect">
            <a:avLst/>
          </a:prstGeom>
        </p:spPr>
      </p:pic>
      <p:sp>
        <p:nvSpPr>
          <p:cNvPr id="3" name="TextBox 2"/>
          <p:cNvSpPr txBox="1"/>
          <p:nvPr/>
        </p:nvSpPr>
        <p:spPr>
          <a:xfrm>
            <a:off x="3282540" y="302359"/>
            <a:ext cx="8220658" cy="6555641"/>
          </a:xfrm>
          <a:prstGeom prst="rect">
            <a:avLst/>
          </a:prstGeom>
          <a:noFill/>
        </p:spPr>
        <p:txBody>
          <a:bodyPr wrap="square" rtlCol="0">
            <a:spAutoFit/>
          </a:bodyPr>
          <a:lstStyle/>
          <a:p>
            <a:r>
              <a:rPr lang="en-US" sz="2800" dirty="0"/>
              <a:t>I have taken great </a:t>
            </a:r>
            <a:r>
              <a:rPr lang="en-US" sz="4000" b="1" dirty="0">
                <a:solidFill>
                  <a:srgbClr val="92D050"/>
                </a:solidFill>
              </a:rPr>
              <a:t>inspiration</a:t>
            </a:r>
            <a:r>
              <a:rPr lang="en-US" sz="2800" dirty="0"/>
              <a:t> from the </a:t>
            </a:r>
            <a:r>
              <a:rPr lang="en-US" sz="3600" b="1" dirty="0">
                <a:solidFill>
                  <a:srgbClr val="92D050"/>
                </a:solidFill>
              </a:rPr>
              <a:t>natural world</a:t>
            </a:r>
            <a:r>
              <a:rPr lang="en-US" sz="2800" dirty="0"/>
              <a:t>. From the lush swamps of Baton Rouge to the high peaks of the Blue Ridge Mountains, my porcelain forms and surface treatments are </a:t>
            </a:r>
            <a:r>
              <a:rPr lang="en-US" sz="3600" b="1" dirty="0">
                <a:solidFill>
                  <a:srgbClr val="92D050"/>
                </a:solidFill>
              </a:rPr>
              <a:t>informed by the abundance and beauty of my surroundings</a:t>
            </a:r>
            <a:r>
              <a:rPr lang="en-US" sz="2800" dirty="0"/>
              <a:t>. An equal partner in my creative interest is found amidst 18th and 19th </a:t>
            </a:r>
            <a:r>
              <a:rPr lang="en-US" sz="2800" dirty="0" smtClean="0"/>
              <a:t>Century...My </a:t>
            </a:r>
            <a:r>
              <a:rPr lang="en-US" sz="3600" b="1" dirty="0">
                <a:solidFill>
                  <a:srgbClr val="92D050"/>
                </a:solidFill>
              </a:rPr>
              <a:t>imagination comes to life</a:t>
            </a:r>
            <a:r>
              <a:rPr lang="en-US" sz="2800" dirty="0">
                <a:solidFill>
                  <a:srgbClr val="92D050"/>
                </a:solidFill>
              </a:rPr>
              <a:t> </a:t>
            </a:r>
            <a:r>
              <a:rPr lang="en-US" sz="2800" dirty="0"/>
              <a:t>at the </a:t>
            </a:r>
            <a:r>
              <a:rPr lang="en-US" sz="3600" b="1" dirty="0">
                <a:solidFill>
                  <a:srgbClr val="92D050"/>
                </a:solidFill>
              </a:rPr>
              <a:t>confluence of this historical foundation and my contemporary observations, resulting in elegant, whimsical, visually appealing, functional</a:t>
            </a:r>
            <a:r>
              <a:rPr lang="en-US" sz="2800" b="1" dirty="0"/>
              <a:t> </a:t>
            </a:r>
            <a:r>
              <a:rPr lang="en-US" sz="2800" dirty="0"/>
              <a:t>ceramics.</a:t>
            </a:r>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24661" y="133847"/>
            <a:ext cx="2235200" cy="2578100"/>
          </a:xfrm>
          <a:prstGeom prst="rect">
            <a:avLst/>
          </a:prstGeom>
        </p:spPr>
      </p:pic>
    </p:spTree>
    <p:extLst>
      <p:ext uri="{BB962C8B-B14F-4D97-AF65-F5344CB8AC3E}">
        <p14:creationId xmlns:p14="http://schemas.microsoft.com/office/powerpoint/2010/main" xmlns="" val="124672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xmlns="">
                  <a14:imgLayer r:embed="rId4">
                    <a14:imgEffect>
                      <a14:backgroundRemoval t="368" b="82761" l="0" r="100000">
                        <a14:foregroundMark x1="41268" y1="59600" x2="41268" y2="59600"/>
                        <a14:foregroundMark x1="55699" y1="56454" x2="55699" y2="56454"/>
                        <a14:foregroundMark x1="77145" y1="66667" x2="77145" y2="66667"/>
                      </a14:backgroundRemoval>
                    </a14:imgEffect>
                  </a14:imgLayer>
                </a14:imgProps>
              </a:ext>
              <a:ext uri="{28A0092B-C50C-407E-A947-70E740481C1C}">
                <a14:useLocalDpi xmlns:a14="http://schemas.microsoft.com/office/drawing/2010/main" xmlns="" val="0"/>
              </a:ext>
            </a:extLst>
          </a:blip>
          <a:stretch>
            <a:fillRect/>
          </a:stretch>
        </p:blipFill>
        <p:spPr>
          <a:xfrm>
            <a:off x="1604682" y="0"/>
            <a:ext cx="9144000" cy="6858000"/>
          </a:xfrm>
          <a:prstGeom prst="rect">
            <a:avLst/>
          </a:prstGeom>
        </p:spPr>
      </p:pic>
      <p:pic>
        <p:nvPicPr>
          <p:cNvPr id="3" name="Picture 2"/>
          <p:cNvPicPr>
            <a:picLocks noChangeAspect="1"/>
          </p:cNvPicPr>
          <p:nvPr/>
        </p:nvPicPr>
        <p:blipFill rotWithShape="1">
          <a:blip r:embed="rId5">
            <a:extLst>
              <a:ext uri="{BEBA8EAE-BF5A-486C-A8C5-ECC9F3942E4B}">
                <a14:imgProps xmlns:a14="http://schemas.microsoft.com/office/drawing/2010/main" xmlns="">
                  <a14:imgLayer r:embed="rId6">
                    <a14:imgEffect>
                      <a14:backgroundRemoval t="10000" b="90000" l="0" r="99333">
                        <a14:foregroundMark x1="99333" y1="36444" x2="99333" y2="36444"/>
                        <a14:backgroundMark x1="48667" y1="42222" x2="48667" y2="42222"/>
                        <a14:backgroundMark x1="45000" y1="47556" x2="45000" y2="47556"/>
                        <a14:backgroundMark x1="14667" y1="51556" x2="14667" y2="51556"/>
                        <a14:backgroundMark x1="14833" y1="65778" x2="14833" y2="65778"/>
                        <a14:backgroundMark x1="26167" y1="62222" x2="26167" y2="62222"/>
                        <a14:backgroundMark x1="36167" y1="50222" x2="36167" y2="50222"/>
                        <a14:backgroundMark x1="32667" y1="50444" x2="32667" y2="50444"/>
                        <a14:backgroundMark x1="74167" y1="34444" x2="74167" y2="34444"/>
                        <a14:backgroundMark x1="69167" y1="37111" x2="69167" y2="37111"/>
                        <a14:backgroundMark x1="20833" y1="57111" x2="20833" y2="57111"/>
                        <a14:backgroundMark x1="20833" y1="58222" x2="20833" y2="58222"/>
                        <a14:backgroundMark x1="69833" y1="27333" x2="69833" y2="27333"/>
                        <a14:backgroundMark x1="36333" y1="56889" x2="36333" y2="56889"/>
                        <a14:backgroundMark x1="19500" y1="72222" x2="19500" y2="72222"/>
                        <a14:backgroundMark x1="32500" y1="72000" x2="32500" y2="72000"/>
                        <a14:backgroundMark x1="34833" y1="70889" x2="34833" y2="70889"/>
                        <a14:backgroundMark x1="36667" y1="70444" x2="36667" y2="70444"/>
                        <a14:backgroundMark x1="39833" y1="68667" x2="39833" y2="68667"/>
                        <a14:backgroundMark x1="41000" y1="68667" x2="41000" y2="68667"/>
                        <a14:backgroundMark x1="44000" y1="67556" x2="44000" y2="67556"/>
                        <a14:backgroundMark x1="47167" y1="66000" x2="47167" y2="66000"/>
                        <a14:backgroundMark x1="32333" y1="45333" x2="32333" y2="45333"/>
                      </a14:backgroundRemoval>
                    </a14:imgEffect>
                  </a14:imgLayer>
                </a14:imgProps>
              </a:ext>
              <a:ext uri="{28A0092B-C50C-407E-A947-70E740481C1C}">
                <a14:useLocalDpi xmlns:a14="http://schemas.microsoft.com/office/drawing/2010/main" xmlns="" val="0"/>
              </a:ext>
            </a:extLst>
          </a:blip>
          <a:srcRect r="3965" b="21014"/>
          <a:stretch/>
        </p:blipFill>
        <p:spPr>
          <a:xfrm>
            <a:off x="6831932" y="3429000"/>
            <a:ext cx="4557963" cy="2811604"/>
          </a:xfrm>
          <a:prstGeom prst="rect">
            <a:avLst/>
          </a:prstGeom>
        </p:spPr>
      </p:pic>
    </p:spTree>
    <p:extLst>
      <p:ext uri="{BB962C8B-B14F-4D97-AF65-F5344CB8AC3E}">
        <p14:creationId xmlns:p14="http://schemas.microsoft.com/office/powerpoint/2010/main" xmlns="" val="209461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xmlns="" val="0"/>
              </a:ext>
            </a:extLst>
          </a:blip>
          <a:srcRect l="2424" r="1515" b="14747"/>
          <a:stretch/>
        </p:blipFill>
        <p:spPr>
          <a:xfrm>
            <a:off x="1766862" y="361034"/>
            <a:ext cx="8783783" cy="5846618"/>
          </a:xfrm>
          <a:prstGeom prst="rect">
            <a:avLst/>
          </a:prstGeom>
        </p:spPr>
      </p:pic>
    </p:spTree>
    <p:extLst>
      <p:ext uri="{BB962C8B-B14F-4D97-AF65-F5344CB8AC3E}">
        <p14:creationId xmlns:p14="http://schemas.microsoft.com/office/powerpoint/2010/main" xmlns="" val="3793561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origins</a:t>
            </a:r>
            <a:endParaRPr lang="en-US" dirty="0"/>
          </a:p>
        </p:txBody>
      </p:sp>
      <p:sp>
        <p:nvSpPr>
          <p:cNvPr id="3" name="Text Placeholder 2"/>
          <p:cNvSpPr>
            <a:spLocks noGrp="1"/>
          </p:cNvSpPr>
          <p:nvPr>
            <p:ph type="body" idx="1"/>
          </p:nvPr>
        </p:nvSpPr>
        <p:spPr>
          <a:xfrm>
            <a:off x="537129" y="4509317"/>
            <a:ext cx="2940050" cy="499948"/>
          </a:xfrm>
        </p:spPr>
        <p:txBody>
          <a:bodyPr/>
          <a:lstStyle/>
          <a:p>
            <a:pPr algn="ctr"/>
            <a:r>
              <a:rPr lang="en-US" dirty="0" smtClean="0"/>
              <a:t>language origins </a:t>
            </a:r>
            <a:endParaRPr lang="en-US" dirty="0"/>
          </a:p>
        </p:txBody>
      </p:sp>
      <p:sp>
        <p:nvSpPr>
          <p:cNvPr id="6" name="Text Placeholder 5"/>
          <p:cNvSpPr>
            <a:spLocks noGrp="1"/>
          </p:cNvSpPr>
          <p:nvPr>
            <p:ph type="body" sz="quarter" idx="3"/>
          </p:nvPr>
        </p:nvSpPr>
        <p:spPr>
          <a:xfrm>
            <a:off x="4893732" y="4526445"/>
            <a:ext cx="2930525" cy="423634"/>
          </a:xfrm>
        </p:spPr>
        <p:txBody>
          <a:bodyPr/>
          <a:lstStyle/>
          <a:p>
            <a:pPr algn="ctr"/>
            <a:r>
              <a:rPr lang="en-US" dirty="0" smtClean="0"/>
              <a:t>learner origins </a:t>
            </a:r>
            <a:endParaRPr lang="en-US" dirty="0"/>
          </a:p>
        </p:txBody>
      </p:sp>
      <p:sp>
        <p:nvSpPr>
          <p:cNvPr id="9" name="Text Placeholder 8"/>
          <p:cNvSpPr>
            <a:spLocks noGrp="1"/>
          </p:cNvSpPr>
          <p:nvPr>
            <p:ph type="body" sz="quarter" idx="13"/>
          </p:nvPr>
        </p:nvSpPr>
        <p:spPr>
          <a:xfrm>
            <a:off x="8858577" y="4372458"/>
            <a:ext cx="2932113" cy="559134"/>
          </a:xfrm>
        </p:spPr>
        <p:txBody>
          <a:bodyPr/>
          <a:lstStyle/>
          <a:p>
            <a:pPr algn="ctr"/>
            <a:r>
              <a:rPr lang="en-US" dirty="0" smtClean="0"/>
              <a:t>teacher origins </a:t>
            </a:r>
            <a:endParaRPr lang="en-US" dirty="0"/>
          </a:p>
        </p:txBody>
      </p:sp>
      <p:pic>
        <p:nvPicPr>
          <p:cNvPr id="16" name="Picture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787934" y="1553078"/>
            <a:ext cx="3073400" cy="2641600"/>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360282" y="1396456"/>
            <a:ext cx="3842809" cy="2878264"/>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30666" y="1636570"/>
            <a:ext cx="3438456" cy="2583423"/>
          </a:xfrm>
          <a:prstGeom prst="rect">
            <a:avLst/>
          </a:prstGeom>
        </p:spPr>
      </p:pic>
      <p:sp>
        <p:nvSpPr>
          <p:cNvPr id="14" name="Text Placeholder 4"/>
          <p:cNvSpPr txBox="1">
            <a:spLocks/>
          </p:cNvSpPr>
          <p:nvPr/>
        </p:nvSpPr>
        <p:spPr>
          <a:xfrm>
            <a:off x="287926" y="6066590"/>
            <a:ext cx="2940050" cy="65918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9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9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xmlns="" val="16367044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 Manipulatives </a:t>
            </a:r>
            <a:endParaRPr lang="en-US" dirty="0"/>
          </a:p>
        </p:txBody>
      </p:sp>
      <p:sp>
        <p:nvSpPr>
          <p:cNvPr id="3" name="Text Placeholder 2"/>
          <p:cNvSpPr>
            <a:spLocks noGrp="1"/>
          </p:cNvSpPr>
          <p:nvPr>
            <p:ph type="body" idx="1"/>
          </p:nvPr>
        </p:nvSpPr>
        <p:spPr>
          <a:xfrm>
            <a:off x="326629" y="1820027"/>
            <a:ext cx="2946866" cy="576262"/>
          </a:xfrm>
        </p:spPr>
        <p:txBody>
          <a:bodyPr/>
          <a:lstStyle/>
          <a:p>
            <a:pPr algn="ctr"/>
            <a:r>
              <a:rPr lang="en-US" dirty="0" smtClean="0"/>
              <a:t>ASL	</a:t>
            </a:r>
            <a:endParaRPr lang="en-US" dirty="0"/>
          </a:p>
        </p:txBody>
      </p:sp>
      <p:sp>
        <p:nvSpPr>
          <p:cNvPr id="4" name="Text Placeholder 3"/>
          <p:cNvSpPr>
            <a:spLocks noGrp="1"/>
          </p:cNvSpPr>
          <p:nvPr>
            <p:ph type="body" sz="half" idx="15"/>
          </p:nvPr>
        </p:nvSpPr>
        <p:spPr>
          <a:xfrm>
            <a:off x="346145" y="2578767"/>
            <a:ext cx="3776676" cy="2926714"/>
          </a:xfrm>
        </p:spPr>
        <p:txBody>
          <a:bodyPr>
            <a:normAutofit/>
          </a:bodyPr>
          <a:lstStyle/>
          <a:p>
            <a:pPr marL="342900" indent="-342900">
              <a:buFont typeface="Courier New" charset="0"/>
              <a:buChar char="o"/>
            </a:pPr>
            <a:r>
              <a:rPr lang="en-US" sz="2400" dirty="0" smtClean="0"/>
              <a:t>Communication of Information</a:t>
            </a:r>
          </a:p>
          <a:p>
            <a:pPr marL="342900" indent="-342900">
              <a:buFont typeface="Courier New" charset="0"/>
              <a:buChar char="o"/>
            </a:pPr>
            <a:r>
              <a:rPr lang="en-US" sz="2400" dirty="0" smtClean="0"/>
              <a:t>Syntax</a:t>
            </a:r>
          </a:p>
          <a:p>
            <a:pPr marL="342900" indent="-342900">
              <a:buFont typeface="Courier New" charset="0"/>
              <a:buChar char="o"/>
            </a:pPr>
            <a:r>
              <a:rPr lang="en-US" sz="2400" dirty="0" smtClean="0"/>
              <a:t>Morphemic or Lexical Relationships</a:t>
            </a:r>
          </a:p>
          <a:p>
            <a:pPr marL="342900" indent="-342900">
              <a:buFont typeface="Courier New" charset="0"/>
              <a:buChar char="o"/>
            </a:pPr>
            <a:r>
              <a:rPr lang="en-US" sz="2400" dirty="0" smtClean="0"/>
              <a:t>Domain-specific concepts</a:t>
            </a:r>
          </a:p>
          <a:p>
            <a:pPr marL="342900" indent="-342900">
              <a:buFont typeface="Courier New" charset="0"/>
              <a:buChar char="o"/>
            </a:pPr>
            <a:endParaRPr lang="en-US" sz="2400" dirty="0" smtClean="0"/>
          </a:p>
          <a:p>
            <a:pPr marL="342900" indent="-342900">
              <a:buFont typeface="Courier New" charset="0"/>
              <a:buChar char="o"/>
            </a:pPr>
            <a:endParaRPr lang="en-US" sz="2400" dirty="0"/>
          </a:p>
        </p:txBody>
      </p:sp>
      <p:sp>
        <p:nvSpPr>
          <p:cNvPr id="5" name="Text Placeholder 4"/>
          <p:cNvSpPr>
            <a:spLocks noGrp="1"/>
          </p:cNvSpPr>
          <p:nvPr>
            <p:ph type="body" sz="quarter" idx="3"/>
          </p:nvPr>
        </p:nvSpPr>
        <p:spPr>
          <a:xfrm>
            <a:off x="4633156" y="1848350"/>
            <a:ext cx="2936241" cy="576262"/>
          </a:xfrm>
        </p:spPr>
        <p:txBody>
          <a:bodyPr/>
          <a:lstStyle/>
          <a:p>
            <a:pPr algn="ctr"/>
            <a:r>
              <a:rPr lang="en-US" dirty="0" smtClean="0"/>
              <a:t>Content Area</a:t>
            </a:r>
            <a:endParaRPr lang="en-US" dirty="0"/>
          </a:p>
        </p:txBody>
      </p:sp>
      <p:sp>
        <p:nvSpPr>
          <p:cNvPr id="6" name="Text Placeholder 5"/>
          <p:cNvSpPr>
            <a:spLocks noGrp="1"/>
          </p:cNvSpPr>
          <p:nvPr>
            <p:ph type="body" sz="half" idx="16"/>
          </p:nvPr>
        </p:nvSpPr>
        <p:spPr>
          <a:xfrm>
            <a:off x="4622603" y="2590797"/>
            <a:ext cx="3751376" cy="2061414"/>
          </a:xfrm>
        </p:spPr>
        <p:txBody>
          <a:bodyPr/>
          <a:lstStyle/>
          <a:p>
            <a:pPr marL="342900" indent="-342900">
              <a:buFont typeface="Courier New" charset="0"/>
              <a:buChar char="o"/>
            </a:pPr>
            <a:r>
              <a:rPr lang="en-US" sz="2400" dirty="0"/>
              <a:t>Communication of Information</a:t>
            </a:r>
          </a:p>
          <a:p>
            <a:pPr marL="342900" indent="-342900">
              <a:buFont typeface="Courier New" charset="0"/>
              <a:buChar char="o"/>
            </a:pPr>
            <a:r>
              <a:rPr lang="en-US" sz="2400" dirty="0"/>
              <a:t>Syntax</a:t>
            </a:r>
          </a:p>
          <a:p>
            <a:pPr marL="342900" indent="-342900">
              <a:buFont typeface="Courier New" charset="0"/>
              <a:buChar char="o"/>
            </a:pPr>
            <a:r>
              <a:rPr lang="en-US" sz="2400" dirty="0" smtClean="0"/>
              <a:t>Domain-specific concepts </a:t>
            </a:r>
            <a:endParaRPr lang="en-US" sz="2400" dirty="0"/>
          </a:p>
          <a:p>
            <a:endParaRPr lang="en-US" dirty="0"/>
          </a:p>
        </p:txBody>
      </p:sp>
      <p:sp>
        <p:nvSpPr>
          <p:cNvPr id="7" name="Text Placeholder 6"/>
          <p:cNvSpPr>
            <a:spLocks noGrp="1"/>
          </p:cNvSpPr>
          <p:nvPr>
            <p:ph type="body" sz="quarter" idx="13"/>
          </p:nvPr>
        </p:nvSpPr>
        <p:spPr>
          <a:xfrm>
            <a:off x="8951982" y="1848350"/>
            <a:ext cx="2932113" cy="576262"/>
          </a:xfrm>
        </p:spPr>
        <p:txBody>
          <a:bodyPr/>
          <a:lstStyle/>
          <a:p>
            <a:pPr algn="ctr"/>
            <a:r>
              <a:rPr lang="en-US" dirty="0" smtClean="0"/>
              <a:t>Print Language</a:t>
            </a:r>
            <a:endParaRPr lang="en-US" dirty="0"/>
          </a:p>
        </p:txBody>
      </p:sp>
      <p:sp>
        <p:nvSpPr>
          <p:cNvPr id="8" name="Text Placeholder 7"/>
          <p:cNvSpPr>
            <a:spLocks noGrp="1"/>
          </p:cNvSpPr>
          <p:nvPr>
            <p:ph type="body" sz="half" idx="17"/>
          </p:nvPr>
        </p:nvSpPr>
        <p:spPr>
          <a:xfrm>
            <a:off x="8951982" y="2590797"/>
            <a:ext cx="2932113" cy="3589338"/>
          </a:xfrm>
        </p:spPr>
        <p:txBody>
          <a:bodyPr/>
          <a:lstStyle/>
          <a:p>
            <a:pPr marL="342900" indent="-342900">
              <a:buFont typeface="Courier New" charset="0"/>
              <a:buChar char="o"/>
            </a:pPr>
            <a:r>
              <a:rPr lang="en-US" sz="2400" dirty="0"/>
              <a:t>Communication of Information</a:t>
            </a:r>
          </a:p>
          <a:p>
            <a:pPr marL="342900" indent="-342900">
              <a:buFont typeface="Courier New" charset="0"/>
              <a:buChar char="o"/>
            </a:pPr>
            <a:r>
              <a:rPr lang="en-US" sz="2400" dirty="0"/>
              <a:t>Syntax</a:t>
            </a:r>
          </a:p>
          <a:p>
            <a:pPr marL="342900" indent="-342900">
              <a:buFont typeface="Courier New" charset="0"/>
              <a:buChar char="o"/>
            </a:pPr>
            <a:r>
              <a:rPr lang="en-US" sz="2400" dirty="0"/>
              <a:t>Morphemic or Lexical </a:t>
            </a:r>
            <a:r>
              <a:rPr lang="en-US" sz="2400" dirty="0" smtClean="0"/>
              <a:t>Relationships</a:t>
            </a:r>
          </a:p>
          <a:p>
            <a:pPr marL="342900" indent="-342900">
              <a:buFont typeface="Courier New" charset="0"/>
              <a:buChar char="o"/>
            </a:pPr>
            <a:r>
              <a:rPr lang="en-US" sz="2400" dirty="0" smtClean="0"/>
              <a:t>Domain-specific concepts </a:t>
            </a:r>
            <a:endParaRPr lang="en-US" sz="2400" dirty="0"/>
          </a:p>
          <a:p>
            <a:endParaRPr lang="en-US" dirty="0"/>
          </a:p>
        </p:txBody>
      </p:sp>
      <p:sp>
        <p:nvSpPr>
          <p:cNvPr id="10" name="TextBox 9"/>
          <p:cNvSpPr txBox="1"/>
          <p:nvPr/>
        </p:nvSpPr>
        <p:spPr>
          <a:xfrm>
            <a:off x="1809820" y="5699989"/>
            <a:ext cx="5486400" cy="646331"/>
          </a:xfrm>
          <a:prstGeom prst="rect">
            <a:avLst/>
          </a:prstGeom>
          <a:noFill/>
        </p:spPr>
        <p:txBody>
          <a:bodyPr wrap="square" rtlCol="0">
            <a:spAutoFit/>
          </a:bodyPr>
          <a:lstStyle/>
          <a:p>
            <a:r>
              <a:rPr lang="en-US" sz="3600" i="1" dirty="0" smtClean="0">
                <a:solidFill>
                  <a:srgbClr val="92D050"/>
                </a:solidFill>
              </a:rPr>
              <a:t>What do you notice?</a:t>
            </a:r>
            <a:endParaRPr lang="en-US" sz="3600" i="1" dirty="0">
              <a:solidFill>
                <a:srgbClr val="92D050"/>
              </a:solidFill>
            </a:endParaRPr>
          </a:p>
        </p:txBody>
      </p:sp>
    </p:spTree>
    <p:extLst>
      <p:ext uri="{BB962C8B-B14F-4D97-AF65-F5344CB8AC3E}">
        <p14:creationId xmlns:p14="http://schemas.microsoft.com/office/powerpoint/2010/main" xmlns="" val="11809817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774371" y="587829"/>
            <a:ext cx="5268686" cy="526868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110761" y="587829"/>
            <a:ext cx="3657697" cy="3744686"/>
          </a:xfrm>
          <a:prstGeom prst="rect">
            <a:avLst/>
          </a:prstGeom>
        </p:spPr>
      </p:pic>
      <p:sp>
        <p:nvSpPr>
          <p:cNvPr id="4" name="TextBox 3"/>
          <p:cNvSpPr txBox="1"/>
          <p:nvPr/>
        </p:nvSpPr>
        <p:spPr>
          <a:xfrm>
            <a:off x="7554685" y="4332515"/>
            <a:ext cx="3886449" cy="523220"/>
          </a:xfrm>
          <a:prstGeom prst="rect">
            <a:avLst/>
          </a:prstGeom>
          <a:noFill/>
        </p:spPr>
        <p:txBody>
          <a:bodyPr wrap="none" rtlCol="0">
            <a:spAutoFit/>
          </a:bodyPr>
          <a:lstStyle/>
          <a:p>
            <a:r>
              <a:rPr lang="en-US" sz="2800" dirty="0" smtClean="0">
                <a:hlinkClick r:id="rId5"/>
              </a:rPr>
              <a:t>Light Saber </a:t>
            </a:r>
            <a:r>
              <a:rPr lang="mr-IN" sz="2800" dirty="0" smtClean="0">
                <a:hlinkClick r:id="rId5"/>
              </a:rPr>
              <a:t>–</a:t>
            </a:r>
            <a:r>
              <a:rPr lang="en-US" sz="2800" dirty="0" smtClean="0">
                <a:hlinkClick r:id="rId5"/>
              </a:rPr>
              <a:t> Big Signing</a:t>
            </a:r>
            <a:endParaRPr lang="en-US" sz="2800" dirty="0"/>
          </a:p>
        </p:txBody>
      </p:sp>
    </p:spTree>
    <p:extLst>
      <p:ext uri="{BB962C8B-B14F-4D97-AF65-F5344CB8AC3E}">
        <p14:creationId xmlns:p14="http://schemas.microsoft.com/office/powerpoint/2010/main" xmlns="" val="497186906"/>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1526</TotalTime>
  <Words>731</Words>
  <Application>Microsoft Office PowerPoint</Application>
  <PresentationFormat>Custom</PresentationFormat>
  <Paragraphs>88</Paragraphs>
  <Slides>14</Slides>
  <Notes>12</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Depth</vt:lpstr>
      <vt:lpstr>Manipulating Language</vt:lpstr>
      <vt:lpstr>sharing me with you</vt:lpstr>
      <vt:lpstr>Slide 3</vt:lpstr>
      <vt:lpstr>Slide 4</vt:lpstr>
      <vt:lpstr>Slide 5</vt:lpstr>
      <vt:lpstr>Slide 6</vt:lpstr>
      <vt:lpstr>origins</vt:lpstr>
      <vt:lpstr>Language Manipulatives </vt:lpstr>
      <vt:lpstr>Slide 9</vt:lpstr>
      <vt:lpstr>Slide 10</vt:lpstr>
      <vt:lpstr>Slide 11</vt:lpstr>
      <vt:lpstr>Group Work</vt:lpstr>
      <vt:lpstr>Slide 13</vt:lpstr>
      <vt:lpstr>in closing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Manipulating Language</dc:title>
  <dc:creator>Grabelsky,  Shira</dc:creator>
  <cp:lastModifiedBy>ISDTCS</cp:lastModifiedBy>
  <cp:revision>35</cp:revision>
  <dcterms:created xsi:type="dcterms:W3CDTF">2017-10-01T14:21:21Z</dcterms:created>
  <dcterms:modified xsi:type="dcterms:W3CDTF">2017-12-07T14:14:56Z</dcterms:modified>
</cp:coreProperties>
</file>